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Montserrat"/>
      <p:regular r:id="rId19"/>
      <p:bold r:id="rId20"/>
      <p:italic r:id="rId21"/>
      <p:boldItalic r:id="rId22"/>
    </p:embeddedFont>
    <p:embeddedFont>
      <p:font typeface="Helvetica Neue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.fntdata"/><Relationship Id="rId22" Type="http://schemas.openxmlformats.org/officeDocument/2006/relationships/font" Target="fonts/Montserrat-boldItalic.fntdata"/><Relationship Id="rId21" Type="http://schemas.openxmlformats.org/officeDocument/2006/relationships/font" Target="fonts/Montserrat-italic.fntdata"/><Relationship Id="rId24" Type="http://schemas.openxmlformats.org/officeDocument/2006/relationships/font" Target="fonts/HelveticaNeue-bold.fntdata"/><Relationship Id="rId23" Type="http://schemas.openxmlformats.org/officeDocument/2006/relationships/font" Target="fonts/HelveticaNeue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boldItalic.fntdata"/><Relationship Id="rId25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Montserrat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caf1dae18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acaf1dae18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acaf1dae18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acaf1dae18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af3567f35b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af3567f35b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acaf1dae18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acaf1dae18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caf1dae1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acaf1dae1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af3567f35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af3567f35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c3f8f947d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c3f8f947d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caf1dae18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caf1dae18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acaf1dae18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acaf1dae1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acaf1dae1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acaf1dae1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f3567f35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af3567f35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acaf1dae1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acaf1dae1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925576"/>
            <a:ext cx="9144000" cy="1217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6D7E88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0AF84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" title="Diseño sin títul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3325"/>
            <a:ext cx="9144000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8" name="Google Shape;18;p4"/>
          <p:cNvSpPr txBox="1"/>
          <p:nvPr>
            <p:ph type="title"/>
          </p:nvPr>
        </p:nvSpPr>
        <p:spPr>
          <a:xfrm>
            <a:off x="392425" y="671050"/>
            <a:ext cx="46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516600" y="1759700"/>
            <a:ext cx="4165200" cy="9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2" type="body"/>
          </p:nvPr>
        </p:nvSpPr>
        <p:spPr>
          <a:xfrm>
            <a:off x="5618125" y="452025"/>
            <a:ext cx="3228900" cy="432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4"/>
          <p:cNvSpPr/>
          <p:nvPr/>
        </p:nvSpPr>
        <p:spPr>
          <a:xfrm>
            <a:off x="-94875" y="1728300"/>
            <a:ext cx="197100" cy="1686900"/>
          </a:xfrm>
          <a:prstGeom prst="roundRect">
            <a:avLst>
              <a:gd fmla="val 50000" name="adj"/>
            </a:avLst>
          </a:prstGeom>
          <a:solidFill>
            <a:srgbClr val="6D7E8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AF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7087250" y="0"/>
            <a:ext cx="2056800" cy="5143500"/>
          </a:xfrm>
          <a:prstGeom prst="rect">
            <a:avLst/>
          </a:prstGeom>
          <a:solidFill>
            <a:srgbClr val="DAED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5936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76500" y="1728300"/>
            <a:ext cx="6436500" cy="82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-94875" y="1728300"/>
            <a:ext cx="197100" cy="1686900"/>
          </a:xfrm>
          <a:prstGeom prst="roundRect">
            <a:avLst>
              <a:gd fmla="val 50000" name="adj"/>
            </a:avLst>
          </a:prstGeom>
          <a:solidFill>
            <a:srgbClr val="DAEDE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AF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376488" y="2827903"/>
            <a:ext cx="6436500" cy="82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3" type="body"/>
          </p:nvPr>
        </p:nvSpPr>
        <p:spPr>
          <a:xfrm>
            <a:off x="496625" y="3927515"/>
            <a:ext cx="6436500" cy="82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32" name="Google Shape;32;p6"/>
          <p:cNvSpPr/>
          <p:nvPr/>
        </p:nvSpPr>
        <p:spPr>
          <a:xfrm>
            <a:off x="6248575" y="0"/>
            <a:ext cx="2895300" cy="3925500"/>
          </a:xfrm>
          <a:prstGeom prst="rect">
            <a:avLst/>
          </a:prstGeom>
          <a:solidFill>
            <a:srgbClr val="00AF8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6"/>
          <p:cNvSpPr/>
          <p:nvPr/>
        </p:nvSpPr>
        <p:spPr>
          <a:xfrm>
            <a:off x="-94875" y="1728300"/>
            <a:ext cx="197100" cy="1686900"/>
          </a:xfrm>
          <a:prstGeom prst="roundRect">
            <a:avLst>
              <a:gd fmla="val 50000" name="adj"/>
            </a:avLst>
          </a:prstGeom>
          <a:solidFill>
            <a:srgbClr val="00AF8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AF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445025"/>
            <a:ext cx="566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500475" y="1662850"/>
            <a:ext cx="5472900" cy="30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-16200" y="1372200"/>
            <a:ext cx="9176400" cy="3771300"/>
          </a:xfrm>
          <a:prstGeom prst="rect">
            <a:avLst/>
          </a:prstGeom>
          <a:solidFill>
            <a:srgbClr val="DAED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409350" y="345725"/>
            <a:ext cx="8325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39650" y="1760850"/>
            <a:ext cx="2787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3246425" y="1760850"/>
            <a:ext cx="2787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7"/>
          <p:cNvSpPr txBox="1"/>
          <p:nvPr>
            <p:ph idx="3" type="body"/>
          </p:nvPr>
        </p:nvSpPr>
        <p:spPr>
          <a:xfrm>
            <a:off x="6216450" y="1760850"/>
            <a:ext cx="27879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DAEDE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54" name="Google Shape;54;p10"/>
          <p:cNvSpPr/>
          <p:nvPr/>
        </p:nvSpPr>
        <p:spPr>
          <a:xfrm>
            <a:off x="-80725" y="4229750"/>
            <a:ext cx="9331200" cy="984600"/>
          </a:xfrm>
          <a:prstGeom prst="rect">
            <a:avLst/>
          </a:prstGeom>
          <a:solidFill>
            <a:srgbClr val="00AF8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type="title"/>
          </p:nvPr>
        </p:nvSpPr>
        <p:spPr>
          <a:xfrm>
            <a:off x="306725" y="387450"/>
            <a:ext cx="5876400" cy="10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452025" y="1646700"/>
            <a:ext cx="5731200" cy="24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/>
          <p:cNvPicPr preferRelativeResize="0"/>
          <p:nvPr/>
        </p:nvPicPr>
        <p:blipFill rotWithShape="1">
          <a:blip r:embed="rId3">
            <a:alphaModFix/>
          </a:blip>
          <a:srcRect b="15687" l="0" r="0" t="10696"/>
          <a:stretch/>
        </p:blipFill>
        <p:spPr>
          <a:xfrm>
            <a:off x="0" y="0"/>
            <a:ext cx="9144000" cy="3777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/>
          <p:nvPr/>
        </p:nvSpPr>
        <p:spPr>
          <a:xfrm rot="5400000">
            <a:off x="3319975" y="-2893600"/>
            <a:ext cx="1390500" cy="80307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00AF8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25" y="426500"/>
            <a:ext cx="6819600" cy="1026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solidFill>
                  <a:srgbClr val="FFFFFF"/>
                </a:solidFill>
              </a:rPr>
              <a:t>Pilot Solution Title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62900" y="1368450"/>
            <a:ext cx="5697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Subtitle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>
            <p:ph type="title"/>
          </p:nvPr>
        </p:nvSpPr>
        <p:spPr>
          <a:xfrm>
            <a:off x="409350" y="345725"/>
            <a:ext cx="8325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AF84"/>
                </a:solidFill>
              </a:rPr>
              <a:t>NEB Working Principles</a:t>
            </a:r>
            <a:endParaRPr>
              <a:solidFill>
                <a:srgbClr val="00AF84"/>
              </a:solidFill>
            </a:endParaRPr>
          </a:p>
        </p:txBody>
      </p:sp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155850" y="1728625"/>
            <a:ext cx="27717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Participatory Process  Ambition: [insert]</a:t>
            </a:r>
            <a:endParaRPr b="1" sz="17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>
                <a:solidFill>
                  <a:schemeClr val="dk1"/>
                </a:solidFill>
              </a:rPr>
              <a:t>How did you accomplish this ambition?</a:t>
            </a:r>
            <a:endParaRPr sz="15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2"/>
          <p:cNvSpPr txBox="1"/>
          <p:nvPr>
            <p:ph idx="1" type="body"/>
          </p:nvPr>
        </p:nvSpPr>
        <p:spPr>
          <a:xfrm>
            <a:off x="3246475" y="1728625"/>
            <a:ext cx="27717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Multi-Level Engagement  Ambition: </a:t>
            </a:r>
            <a:r>
              <a:rPr b="1" lang="es" sz="1700">
                <a:solidFill>
                  <a:schemeClr val="dk1"/>
                </a:solidFill>
              </a:rPr>
              <a:t>[insert]</a:t>
            </a:r>
            <a:endParaRPr b="1" sz="17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>
                <a:solidFill>
                  <a:schemeClr val="dk1"/>
                </a:solidFill>
              </a:rPr>
              <a:t>How did you accomplish this ambition?</a:t>
            </a:r>
            <a:endParaRPr sz="15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6216450" y="1728625"/>
            <a:ext cx="27717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Transdisciplinary Approach Ambition: </a:t>
            </a:r>
            <a:r>
              <a:rPr b="1" lang="es" sz="1700">
                <a:solidFill>
                  <a:schemeClr val="dk1"/>
                </a:solidFill>
              </a:rPr>
              <a:t>[insert]</a:t>
            </a:r>
            <a:endParaRPr b="1" sz="17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>
                <a:solidFill>
                  <a:schemeClr val="dk1"/>
                </a:solidFill>
              </a:rPr>
              <a:t>How did you accomplish this ambition?</a:t>
            </a:r>
            <a:endParaRPr sz="15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t/>
            </a: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type="title"/>
          </p:nvPr>
        </p:nvSpPr>
        <p:spPr>
          <a:xfrm>
            <a:off x="306725" y="387450"/>
            <a:ext cx="5876400" cy="10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Common Themes</a:t>
            </a:r>
            <a:endParaRPr/>
          </a:p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153363" y="1199550"/>
            <a:ext cx="4265400" cy="27444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s" sz="1500">
                <a:solidFill>
                  <a:schemeClr val="dk1"/>
                </a:solidFill>
              </a:rPr>
              <a:t>What are some themes you feel your pilot shares with the larger mediterranean region?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143" name="Google Shape;143;p23"/>
          <p:cNvPicPr preferRelativeResize="0"/>
          <p:nvPr/>
        </p:nvPicPr>
        <p:blipFill rotWithShape="1">
          <a:blip r:embed="rId3">
            <a:alphaModFix/>
          </a:blip>
          <a:srcRect b="6942" l="0" r="0" t="0"/>
          <a:stretch/>
        </p:blipFill>
        <p:spPr>
          <a:xfrm>
            <a:off x="4572000" y="1199550"/>
            <a:ext cx="4420425" cy="27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/>
          <p:nvPr>
            <p:ph type="title"/>
          </p:nvPr>
        </p:nvSpPr>
        <p:spPr>
          <a:xfrm>
            <a:off x="306725" y="387450"/>
            <a:ext cx="5876400" cy="10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Lessons Learned </a:t>
            </a:r>
            <a:endParaRPr/>
          </a:p>
        </p:txBody>
      </p:sp>
      <p:sp>
        <p:nvSpPr>
          <p:cNvPr id="149" name="Google Shape;149;p24"/>
          <p:cNvSpPr txBox="1"/>
          <p:nvPr>
            <p:ph idx="1" type="body"/>
          </p:nvPr>
        </p:nvSpPr>
        <p:spPr>
          <a:xfrm>
            <a:off x="4725238" y="1199550"/>
            <a:ext cx="4265400" cy="2744400"/>
          </a:xfrm>
          <a:prstGeom prst="rect">
            <a:avLst/>
          </a:prstGeom>
          <a:solidFill>
            <a:srgbClr val="DAEDE7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">
                <a:solidFill>
                  <a:schemeClr val="dk1"/>
                </a:solidFill>
              </a:rPr>
              <a:t>What surprised you? How did you resolve or overcome obstacles? What will you do differently?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50" name="Google Shape;150;p24"/>
          <p:cNvPicPr preferRelativeResize="0"/>
          <p:nvPr/>
        </p:nvPicPr>
        <p:blipFill rotWithShape="1">
          <a:blip r:embed="rId3">
            <a:alphaModFix/>
          </a:blip>
          <a:srcRect b="6942" l="0" r="0" t="0"/>
          <a:stretch/>
        </p:blipFill>
        <p:spPr>
          <a:xfrm>
            <a:off x="151575" y="1199550"/>
            <a:ext cx="4420425" cy="27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Sharing for the Future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156" name="Google Shape;156;p25"/>
          <p:cNvSpPr txBox="1"/>
          <p:nvPr>
            <p:ph idx="2" type="body"/>
          </p:nvPr>
        </p:nvSpPr>
        <p:spPr>
          <a:xfrm>
            <a:off x="4956200" y="493800"/>
            <a:ext cx="3837000" cy="41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300">
                <a:solidFill>
                  <a:schemeClr val="dk1"/>
                </a:solidFill>
              </a:rPr>
              <a:t>What knowledge can contribute to the toolbox</a:t>
            </a:r>
            <a:endParaRPr sz="2000"/>
          </a:p>
        </p:txBody>
      </p:sp>
      <p:sp>
        <p:nvSpPr>
          <p:cNvPr id="157" name="Google Shape;157;p2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B4M Toolbox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>
            <a:off x="392425" y="671050"/>
            <a:ext cx="46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Project Overview</a:t>
            </a:r>
            <a:endParaRPr/>
          </a:p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>
            <a:off x="470675" y="1315750"/>
            <a:ext cx="4165200" cy="9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s" sz="1200">
                <a:solidFill>
                  <a:srgbClr val="00AF84"/>
                </a:solidFill>
              </a:rPr>
              <a:t>Short Description(100–150 words)</a:t>
            </a:r>
            <a:endParaRPr sz="12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200"/>
          </a:p>
        </p:txBody>
      </p:sp>
      <p:pic>
        <p:nvPicPr>
          <p:cNvPr id="77" name="Google Shape;77;p14"/>
          <p:cNvPicPr preferRelativeResize="0"/>
          <p:nvPr/>
        </p:nvPicPr>
        <p:blipFill rotWithShape="1">
          <a:blip r:embed="rId3">
            <a:alphaModFix/>
          </a:blip>
          <a:srcRect b="0" l="31139" r="20370" t="5294"/>
          <a:stretch/>
        </p:blipFill>
        <p:spPr>
          <a:xfrm>
            <a:off x="5196975" y="0"/>
            <a:ext cx="394702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 txBox="1"/>
          <p:nvPr>
            <p:ph idx="1" type="body"/>
          </p:nvPr>
        </p:nvSpPr>
        <p:spPr>
          <a:xfrm>
            <a:off x="470675" y="2504700"/>
            <a:ext cx="4165200" cy="9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s" sz="1200"/>
              <a:t>Detailed Description</a:t>
            </a:r>
            <a:endParaRPr sz="12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/>
          <p:nvPr>
            <p:ph idx="2" type="body"/>
          </p:nvPr>
        </p:nvSpPr>
        <p:spPr>
          <a:xfrm>
            <a:off x="328750" y="603950"/>
            <a:ext cx="4359600" cy="141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b="1" lang="es" sz="1595">
                <a:solidFill>
                  <a:schemeClr val="dk1"/>
                </a:solidFill>
              </a:rPr>
              <a:t>Problem Statement</a:t>
            </a:r>
            <a:endParaRPr b="1" sz="1595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rPr lang="es" sz="1200">
                <a:solidFill>
                  <a:schemeClr val="dk1"/>
                </a:solidFill>
              </a:rPr>
              <a:t>Write here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84" name="Google Shape;84;p15"/>
          <p:cNvSpPr txBox="1"/>
          <p:nvPr>
            <p:ph idx="2" type="body"/>
          </p:nvPr>
        </p:nvSpPr>
        <p:spPr>
          <a:xfrm>
            <a:off x="328750" y="2106425"/>
            <a:ext cx="4551300" cy="149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b="1" lang="es" sz="1500">
                <a:solidFill>
                  <a:schemeClr val="dk1"/>
                </a:solidFill>
              </a:rPr>
              <a:t>Turbulences</a:t>
            </a:r>
            <a:endParaRPr b="1" sz="15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What turbulences did you map and confront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85" name="Google Shape;85;p15"/>
          <p:cNvSpPr txBox="1"/>
          <p:nvPr>
            <p:ph idx="2" type="body"/>
          </p:nvPr>
        </p:nvSpPr>
        <p:spPr>
          <a:xfrm>
            <a:off x="5456575" y="829700"/>
            <a:ext cx="3220200" cy="377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200"/>
              <a:t>Bold Vision</a:t>
            </a:r>
            <a:endParaRPr b="1" sz="2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100"/>
              <a:t>A strong vision explains </a:t>
            </a:r>
            <a:r>
              <a:rPr i="1" lang="es" sz="1100"/>
              <a:t>what it is</a:t>
            </a:r>
            <a:r>
              <a:rPr lang="es" sz="1100"/>
              <a:t> and </a:t>
            </a:r>
            <a:r>
              <a:rPr i="1" lang="es" sz="1100"/>
              <a:t>why it matters</a:t>
            </a:r>
            <a:r>
              <a:rPr lang="es" sz="1100"/>
              <a:t>.</a:t>
            </a:r>
            <a:endParaRPr b="1" sz="2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title"/>
          </p:nvPr>
        </p:nvSpPr>
        <p:spPr>
          <a:xfrm>
            <a:off x="392425" y="671050"/>
            <a:ext cx="46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Where You are Now</a:t>
            </a:r>
            <a:endParaRPr/>
          </a:p>
        </p:txBody>
      </p:sp>
      <p:sp>
        <p:nvSpPr>
          <p:cNvPr id="91" name="Google Shape;91;p16"/>
          <p:cNvSpPr txBox="1"/>
          <p:nvPr>
            <p:ph idx="1" type="body"/>
          </p:nvPr>
        </p:nvSpPr>
        <p:spPr>
          <a:xfrm>
            <a:off x="526375" y="1456575"/>
            <a:ext cx="4165200" cy="9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Estimated Duration</a:t>
            </a:r>
            <a:endParaRPr/>
          </a:p>
        </p:txBody>
      </p:sp>
      <p:sp>
        <p:nvSpPr>
          <p:cNvPr id="92" name="Google Shape;92;p16"/>
          <p:cNvSpPr txBox="1"/>
          <p:nvPr>
            <p:ph idx="2" type="body"/>
          </p:nvPr>
        </p:nvSpPr>
        <p:spPr>
          <a:xfrm>
            <a:off x="526375" y="2358825"/>
            <a:ext cx="3228900" cy="13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">
                <a:solidFill>
                  <a:srgbClr val="00AF84"/>
                </a:solidFill>
              </a:rPr>
              <a:t>Pilot status</a:t>
            </a:r>
            <a:endParaRPr>
              <a:solidFill>
                <a:srgbClr val="00AF84"/>
              </a:solidFill>
            </a:endParaRPr>
          </a:p>
        </p:txBody>
      </p:sp>
      <p:sp>
        <p:nvSpPr>
          <p:cNvPr id="93" name="Google Shape;93;p16"/>
          <p:cNvSpPr txBox="1"/>
          <p:nvPr>
            <p:ph idx="2" type="body"/>
          </p:nvPr>
        </p:nvSpPr>
        <p:spPr>
          <a:xfrm>
            <a:off x="5496725" y="496875"/>
            <a:ext cx="3228900" cy="22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How did we get here?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How did pilots </a:t>
            </a:r>
            <a:r>
              <a:rPr lang="es" sz="1200"/>
              <a:t>respond to territorial challenges?</a:t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How did you build on local identity and history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What if…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311700" y="445025"/>
            <a:ext cx="547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What if…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104" name="Google Shape;104;p18"/>
          <p:cNvSpPr txBox="1"/>
          <p:nvPr>
            <p:ph idx="1" type="body"/>
          </p:nvPr>
        </p:nvSpPr>
        <p:spPr>
          <a:xfrm>
            <a:off x="311700" y="1307675"/>
            <a:ext cx="5472900" cy="30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What if as a:</a:t>
            </a:r>
            <a:r>
              <a:rPr lang="es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/>
              <a:t>I could: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/>
              <a:t>With:</a:t>
            </a:r>
            <a:r>
              <a:rPr lang="es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/>
              <a:t>So that:</a:t>
            </a:r>
            <a:r>
              <a:rPr lang="es"/>
              <a:t> </a:t>
            </a:r>
            <a:endParaRPr/>
          </a:p>
        </p:txBody>
      </p:sp>
      <p:pic>
        <p:nvPicPr>
          <p:cNvPr id="105" name="Google Shape;105;p18"/>
          <p:cNvPicPr preferRelativeResize="0"/>
          <p:nvPr/>
        </p:nvPicPr>
        <p:blipFill rotWithShape="1">
          <a:blip r:embed="rId3">
            <a:alphaModFix/>
          </a:blip>
          <a:srcRect b="0" l="44239" r="0" t="0"/>
          <a:stretch/>
        </p:blipFill>
        <p:spPr>
          <a:xfrm>
            <a:off x="5898825" y="352925"/>
            <a:ext cx="2940374" cy="3955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Who will benefit?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111" name="Google Shape;111;p19"/>
          <p:cNvSpPr txBox="1"/>
          <p:nvPr>
            <p:ph idx="2" type="body"/>
          </p:nvPr>
        </p:nvSpPr>
        <p:spPr>
          <a:xfrm>
            <a:off x="4939500" y="533875"/>
            <a:ext cx="3837000" cy="414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es" sz="1200">
                <a:solidFill>
                  <a:schemeClr val="dk1"/>
                </a:solidFill>
              </a:rPr>
              <a:t>More detailed overview of </a:t>
            </a:r>
            <a:r>
              <a:rPr b="1" lang="es" sz="1200">
                <a:solidFill>
                  <a:srgbClr val="00AF84"/>
                </a:solidFill>
              </a:rPr>
              <a:t>Target Groups</a:t>
            </a:r>
            <a:endParaRPr b="1" sz="1200">
              <a:solidFill>
                <a:srgbClr val="00AF84"/>
              </a:solidFill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AF84"/>
              </a:buClr>
              <a:buSzPts val="1200"/>
              <a:buChar char="●"/>
            </a:pPr>
            <a:r>
              <a:rPr b="1" lang="es" sz="1200">
                <a:solidFill>
                  <a:srgbClr val="00AF84"/>
                </a:solidFill>
              </a:rPr>
              <a:t>Show engagement through: letters of support, participation records, community meetings, partnerships</a:t>
            </a:r>
            <a:endParaRPr b="1" sz="1200">
              <a:solidFill>
                <a:srgbClr val="00AF84"/>
              </a:solidFill>
            </a:endParaRPr>
          </a:p>
        </p:txBody>
      </p:sp>
      <p:sp>
        <p:nvSpPr>
          <p:cNvPr id="112" name="Google Shape;112;p1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subtitle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Key Learnings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118" name="Google Shape;118;p20"/>
          <p:cNvSpPr txBox="1"/>
          <p:nvPr>
            <p:ph idx="2" type="body"/>
          </p:nvPr>
        </p:nvSpPr>
        <p:spPr>
          <a:xfrm>
            <a:off x="4939500" y="651450"/>
            <a:ext cx="3837000" cy="384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description of key learnings</a:t>
            </a:r>
            <a:endParaRPr b="1" sz="1622">
              <a:solidFill>
                <a:schemeClr val="dk1"/>
              </a:solidFill>
            </a:endParaRPr>
          </a:p>
        </p:txBody>
      </p:sp>
      <p:sp>
        <p:nvSpPr>
          <p:cNvPr id="119" name="Google Shape;119;p2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subtitle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311700" y="445025"/>
            <a:ext cx="627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AF84"/>
                </a:solidFill>
              </a:rPr>
              <a:t>NEB Values</a:t>
            </a:r>
            <a:endParaRPr b="1">
              <a:solidFill>
                <a:srgbClr val="00AF84"/>
              </a:solidFill>
            </a:endParaRPr>
          </a:p>
        </p:txBody>
      </p: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311700" y="1243100"/>
            <a:ext cx="6081300" cy="1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chemeClr val="dk1"/>
                </a:solidFill>
              </a:rPr>
              <a:t>Beauty – Ambition: [insert]</a:t>
            </a:r>
            <a:endParaRPr b="1" sz="18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How did you accomplish this ambition? Design concepts, cultural programming, artistic vision</a:t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6800" y="319350"/>
            <a:ext cx="2252399" cy="450479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311700" y="2461000"/>
            <a:ext cx="6081300" cy="1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Sustainable – Ambition: [insert]</a:t>
            </a:r>
            <a:endParaRPr b="1" sz="17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How did you accomplish this ambition?  Sustainability measures, SDG mapping</a:t>
            </a:r>
            <a:endParaRPr sz="1500"/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311700" y="3678900"/>
            <a:ext cx="6081300" cy="1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700">
                <a:solidFill>
                  <a:schemeClr val="dk1"/>
                </a:solidFill>
              </a:rPr>
              <a:t>Together – Ambition: [insert]</a:t>
            </a:r>
            <a:endParaRPr b="1" sz="1700"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</a:rPr>
              <a:t>How did you do this? an inclusion strategy, community programming, etc.</a:t>
            </a: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