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caf1dae1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acaf1dae1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caf1dae1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caf1dae1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f3567f35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af3567f35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caf1dae1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caf1dae1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caf1dae1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caf1dae1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f3567f35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f3567f35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3f8f947d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3f8f947d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caf1dae1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caf1dae1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caf1dae1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acaf1dae1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caf1dae1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acaf1dae1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f3567f35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f3567f35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caf1dae1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caf1dae1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25576"/>
            <a:ext cx="9144000" cy="121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6D7E88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AF8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 title="Diseño sin títul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3325"/>
            <a:ext cx="9144000" cy="52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392425" y="671050"/>
            <a:ext cx="462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16600" y="1759700"/>
            <a:ext cx="4165200" cy="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5618125" y="452025"/>
            <a:ext cx="32289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>
            <a:off x="-94875" y="1728300"/>
            <a:ext cx="197100" cy="1686900"/>
          </a:xfrm>
          <a:prstGeom prst="roundRect">
            <a:avLst>
              <a:gd fmla="val 50000" name="adj"/>
            </a:avLst>
          </a:prstGeom>
          <a:solidFill>
            <a:srgbClr val="6D7E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AF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7087250" y="0"/>
            <a:ext cx="2056800" cy="5143500"/>
          </a:xfrm>
          <a:prstGeom prst="rect">
            <a:avLst/>
          </a:prstGeom>
          <a:solidFill>
            <a:srgbClr val="DAE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593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76500" y="1728300"/>
            <a:ext cx="64365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-94875" y="1728300"/>
            <a:ext cx="197100" cy="1686900"/>
          </a:xfrm>
          <a:prstGeom prst="roundRect">
            <a:avLst>
              <a:gd fmla="val 50000" name="adj"/>
            </a:avLst>
          </a:prstGeom>
          <a:solidFill>
            <a:srgbClr val="DAEDE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AF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76488" y="2827903"/>
            <a:ext cx="64365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3" type="body"/>
          </p:nvPr>
        </p:nvSpPr>
        <p:spPr>
          <a:xfrm>
            <a:off x="496625" y="3927515"/>
            <a:ext cx="64365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248575" y="0"/>
            <a:ext cx="2895300" cy="3925500"/>
          </a:xfrm>
          <a:prstGeom prst="rect">
            <a:avLst/>
          </a:prstGeom>
          <a:solidFill>
            <a:srgbClr val="00AF8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-94875" y="1728300"/>
            <a:ext cx="197100" cy="1686900"/>
          </a:xfrm>
          <a:prstGeom prst="roundRect">
            <a:avLst>
              <a:gd fmla="val 50000" name="adj"/>
            </a:avLst>
          </a:prstGeom>
          <a:solidFill>
            <a:srgbClr val="00AF8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AF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445025"/>
            <a:ext cx="566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00475" y="1662850"/>
            <a:ext cx="5472900" cy="30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16200" y="1372200"/>
            <a:ext cx="9176400" cy="3771300"/>
          </a:xfrm>
          <a:prstGeom prst="rect">
            <a:avLst/>
          </a:prstGeom>
          <a:solidFill>
            <a:srgbClr val="DAE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09350" y="345725"/>
            <a:ext cx="8325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39650" y="1760850"/>
            <a:ext cx="2787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3246425" y="1760850"/>
            <a:ext cx="2787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7"/>
          <p:cNvSpPr txBox="1"/>
          <p:nvPr>
            <p:ph idx="3" type="body"/>
          </p:nvPr>
        </p:nvSpPr>
        <p:spPr>
          <a:xfrm>
            <a:off x="6216450" y="1760850"/>
            <a:ext cx="2787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AE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-80725" y="4229750"/>
            <a:ext cx="9331200" cy="984600"/>
          </a:xfrm>
          <a:prstGeom prst="rect">
            <a:avLst/>
          </a:prstGeom>
          <a:solidFill>
            <a:srgbClr val="00AF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306725" y="387450"/>
            <a:ext cx="58764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52025" y="1646700"/>
            <a:ext cx="5731200" cy="24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b="15687" l="0" r="0" t="10696"/>
          <a:stretch/>
        </p:blipFill>
        <p:spPr>
          <a:xfrm>
            <a:off x="0" y="0"/>
            <a:ext cx="9144000" cy="37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 rot="5400000">
            <a:off x="3319975" y="-2893600"/>
            <a:ext cx="1390500" cy="8030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AF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5" y="426500"/>
            <a:ext cx="68196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FFFF"/>
                </a:solidFill>
              </a:rPr>
              <a:t>Pilot Solution Title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2900" y="1368450"/>
            <a:ext cx="569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Subtitle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409350" y="345725"/>
            <a:ext cx="8325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F84"/>
                </a:solidFill>
              </a:rPr>
              <a:t>NEB Working Principles</a:t>
            </a:r>
            <a:endParaRPr>
              <a:solidFill>
                <a:srgbClr val="00AF84"/>
              </a:solidFill>
            </a:endParaRPr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155850" y="1728625"/>
            <a:ext cx="2771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Participatory Process  Ambition: [insert]</a:t>
            </a:r>
            <a:endParaRPr b="1" sz="17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>
                <a:solidFill>
                  <a:schemeClr val="dk1"/>
                </a:solidFill>
              </a:rPr>
              <a:t>How did you accomplish this ambition?</a:t>
            </a:r>
            <a:endParaRPr sz="15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246475" y="1728625"/>
            <a:ext cx="2771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Multi-Level Engagement  Ambition: </a:t>
            </a:r>
            <a:r>
              <a:rPr b="1" lang="es" sz="1700">
                <a:solidFill>
                  <a:schemeClr val="dk1"/>
                </a:solidFill>
              </a:rPr>
              <a:t>[insert]</a:t>
            </a:r>
            <a:endParaRPr b="1" sz="17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>
                <a:solidFill>
                  <a:schemeClr val="dk1"/>
                </a:solidFill>
              </a:rPr>
              <a:t>How did you accomplish this ambition?</a:t>
            </a:r>
            <a:endParaRPr sz="15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16450" y="1728625"/>
            <a:ext cx="2771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Transdisciplinary Approach Ambition: </a:t>
            </a:r>
            <a:r>
              <a:rPr b="1" lang="es" sz="1700">
                <a:solidFill>
                  <a:schemeClr val="dk1"/>
                </a:solidFill>
              </a:rPr>
              <a:t>[insert]</a:t>
            </a:r>
            <a:endParaRPr b="1" sz="17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>
                <a:solidFill>
                  <a:schemeClr val="dk1"/>
                </a:solidFill>
              </a:rPr>
              <a:t>How did you accomplish this ambition?</a:t>
            </a:r>
            <a:endParaRPr sz="15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06725" y="387450"/>
            <a:ext cx="58764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Common Themes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153363" y="1199550"/>
            <a:ext cx="4265400" cy="27444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>
                <a:solidFill>
                  <a:schemeClr val="dk1"/>
                </a:solidFill>
              </a:rPr>
              <a:t>What are some themes you feel your pilot shares with the larger mediterranean region?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6942" l="0" r="0" t="0"/>
          <a:stretch/>
        </p:blipFill>
        <p:spPr>
          <a:xfrm>
            <a:off x="4572000" y="1199550"/>
            <a:ext cx="4420425" cy="27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06725" y="387450"/>
            <a:ext cx="58764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Lessons Learned 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4725238" y="1199550"/>
            <a:ext cx="4265400" cy="2744400"/>
          </a:xfrm>
          <a:prstGeom prst="rect">
            <a:avLst/>
          </a:prstGeom>
          <a:solidFill>
            <a:srgbClr val="DAEDE7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>
                <a:solidFill>
                  <a:schemeClr val="dk1"/>
                </a:solidFill>
              </a:rPr>
              <a:t>What surprised you? How did you resolve or overcome obstacles? What will you do differently?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b="6942" l="0" r="0" t="0"/>
          <a:stretch/>
        </p:blipFill>
        <p:spPr>
          <a:xfrm>
            <a:off x="151575" y="1199550"/>
            <a:ext cx="4420425" cy="27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Sharing for the Future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156" name="Google Shape;156;p25"/>
          <p:cNvSpPr txBox="1"/>
          <p:nvPr>
            <p:ph idx="2" type="body"/>
          </p:nvPr>
        </p:nvSpPr>
        <p:spPr>
          <a:xfrm>
            <a:off x="4956200" y="493800"/>
            <a:ext cx="3837000" cy="41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300">
                <a:solidFill>
                  <a:schemeClr val="dk1"/>
                </a:solidFill>
              </a:rPr>
              <a:t>What knowledge can contribute to the toolbox</a:t>
            </a:r>
            <a:endParaRPr sz="2000"/>
          </a:p>
        </p:txBody>
      </p:sp>
      <p:sp>
        <p:nvSpPr>
          <p:cNvPr id="157" name="Google Shape;157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B4M Toolbox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92425" y="671050"/>
            <a:ext cx="462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Project Overview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0675" y="1315750"/>
            <a:ext cx="41652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s" sz="1200">
                <a:solidFill>
                  <a:srgbClr val="00AF84"/>
                </a:solidFill>
              </a:rPr>
              <a:t>Short Description(100–150 words)</a:t>
            </a:r>
            <a:endParaRPr sz="12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200"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31139" r="20370" t="5294"/>
          <a:stretch/>
        </p:blipFill>
        <p:spPr>
          <a:xfrm>
            <a:off x="5196975" y="0"/>
            <a:ext cx="39470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70675" y="2504700"/>
            <a:ext cx="41652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200"/>
              <a:t>Detailed Description</a:t>
            </a:r>
            <a:endParaRPr sz="12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2" type="body"/>
          </p:nvPr>
        </p:nvSpPr>
        <p:spPr>
          <a:xfrm>
            <a:off x="328750" y="603950"/>
            <a:ext cx="4359600" cy="14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" sz="1595">
                <a:solidFill>
                  <a:schemeClr val="dk1"/>
                </a:solidFill>
              </a:rPr>
              <a:t>Problem Statement</a:t>
            </a:r>
            <a:endParaRPr b="1"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s" sz="1200">
                <a:solidFill>
                  <a:schemeClr val="dk1"/>
                </a:solidFill>
              </a:rPr>
              <a:t>Write here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328750" y="2106425"/>
            <a:ext cx="4551300" cy="14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es" sz="1500">
                <a:solidFill>
                  <a:schemeClr val="dk1"/>
                </a:solidFill>
              </a:rPr>
              <a:t>Turbulences</a:t>
            </a:r>
            <a:endParaRPr b="1" sz="15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What turbulences did you map and confront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5" name="Google Shape;85;p15"/>
          <p:cNvSpPr txBox="1"/>
          <p:nvPr>
            <p:ph idx="2" type="body"/>
          </p:nvPr>
        </p:nvSpPr>
        <p:spPr>
          <a:xfrm>
            <a:off x="5456575" y="829700"/>
            <a:ext cx="3220200" cy="37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/>
              <a:t>Bold Vision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/>
              <a:t>A strong vision explains </a:t>
            </a:r>
            <a:r>
              <a:rPr i="1" lang="es" sz="1100"/>
              <a:t>what it is</a:t>
            </a:r>
            <a:r>
              <a:rPr lang="es" sz="1100"/>
              <a:t> and </a:t>
            </a:r>
            <a:r>
              <a:rPr i="1" lang="es" sz="1100"/>
              <a:t>why it matters</a:t>
            </a:r>
            <a:r>
              <a:rPr lang="es" sz="1100"/>
              <a:t>.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92425" y="671050"/>
            <a:ext cx="462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Where You are Now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526375" y="1456575"/>
            <a:ext cx="4165200" cy="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Estimated Duration</a:t>
            </a:r>
            <a:endParaRPr/>
          </a:p>
        </p:txBody>
      </p:sp>
      <p:sp>
        <p:nvSpPr>
          <p:cNvPr id="92" name="Google Shape;92;p16"/>
          <p:cNvSpPr txBox="1"/>
          <p:nvPr>
            <p:ph idx="2" type="body"/>
          </p:nvPr>
        </p:nvSpPr>
        <p:spPr>
          <a:xfrm>
            <a:off x="526375" y="2358825"/>
            <a:ext cx="3228900" cy="13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00AF84"/>
                </a:solidFill>
              </a:rPr>
              <a:t>Pilot status</a:t>
            </a:r>
            <a:endParaRPr>
              <a:solidFill>
                <a:srgbClr val="00AF84"/>
              </a:solidFill>
            </a:endParaRPr>
          </a:p>
        </p:txBody>
      </p:sp>
      <p:sp>
        <p:nvSpPr>
          <p:cNvPr id="93" name="Google Shape;93;p16"/>
          <p:cNvSpPr txBox="1"/>
          <p:nvPr>
            <p:ph idx="2" type="body"/>
          </p:nvPr>
        </p:nvSpPr>
        <p:spPr>
          <a:xfrm>
            <a:off x="5496725" y="496875"/>
            <a:ext cx="3228900" cy="22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How did we get here?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How did pilots </a:t>
            </a:r>
            <a:r>
              <a:rPr lang="es" sz="1200"/>
              <a:t>respond to territorial challenges?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How did you build on local identity and history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if…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547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What if…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307675"/>
            <a:ext cx="5472900" cy="30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What if as a: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/>
              <a:t>I could: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/>
              <a:t>With: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/>
              <a:t>So that:</a:t>
            </a:r>
            <a:r>
              <a:rPr lang="es"/>
              <a:t> 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44239" r="0" t="0"/>
          <a:stretch/>
        </p:blipFill>
        <p:spPr>
          <a:xfrm>
            <a:off x="5898825" y="352925"/>
            <a:ext cx="2940374" cy="395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Who will benefit?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4939500" y="533875"/>
            <a:ext cx="3837000" cy="41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s" sz="1200">
                <a:solidFill>
                  <a:schemeClr val="dk1"/>
                </a:solidFill>
              </a:rPr>
              <a:t>More detailed overview of </a:t>
            </a:r>
            <a:r>
              <a:rPr b="1" lang="es" sz="1200">
                <a:solidFill>
                  <a:srgbClr val="00AF84"/>
                </a:solidFill>
              </a:rPr>
              <a:t>Target Groups</a:t>
            </a:r>
            <a:endParaRPr b="1" sz="1200">
              <a:solidFill>
                <a:srgbClr val="00AF84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AF84"/>
              </a:buClr>
              <a:buSzPts val="1200"/>
              <a:buChar char="●"/>
            </a:pPr>
            <a:r>
              <a:rPr b="1" lang="es" sz="1200">
                <a:solidFill>
                  <a:srgbClr val="00AF84"/>
                </a:solidFill>
              </a:rPr>
              <a:t>Show engagement through: letters of support, participation records, community meetings, partnerships</a:t>
            </a:r>
            <a:endParaRPr b="1" sz="1200">
              <a:solidFill>
                <a:srgbClr val="00AF84"/>
              </a:solidFill>
            </a:endParaRPr>
          </a:p>
        </p:txBody>
      </p:sp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subtitle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Key Learnings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118" name="Google Shape;118;p20"/>
          <p:cNvSpPr txBox="1"/>
          <p:nvPr>
            <p:ph idx="2" type="body"/>
          </p:nvPr>
        </p:nvSpPr>
        <p:spPr>
          <a:xfrm>
            <a:off x="4939500" y="651450"/>
            <a:ext cx="3837000" cy="38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 of key learnings</a:t>
            </a:r>
            <a:endParaRPr b="1" sz="1622">
              <a:solidFill>
                <a:schemeClr val="dk1"/>
              </a:solidFill>
            </a:endParaRPr>
          </a:p>
        </p:txBody>
      </p:sp>
      <p:sp>
        <p:nvSpPr>
          <p:cNvPr id="119" name="Google Shape;119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subtitle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627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NEB Values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243100"/>
            <a:ext cx="6081300" cy="10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Beauty – Ambition: [insert]</a:t>
            </a:r>
            <a:endParaRPr b="1" sz="18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How did you accomplish this ambition? Design concepts, cultural programming, artistic vision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800" y="319350"/>
            <a:ext cx="2252399" cy="45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2461000"/>
            <a:ext cx="6081300" cy="10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Sustainable – Ambition: [insert]</a:t>
            </a:r>
            <a:endParaRPr b="1" sz="17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How did you accomplish this ambition?  Sustainability measures, SDG mapping</a:t>
            </a:r>
            <a:endParaRPr sz="1500"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3678900"/>
            <a:ext cx="6081300" cy="10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Together – Ambition: [insert]</a:t>
            </a:r>
            <a:endParaRPr b="1" sz="17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How did you do this? an inclusion strategy, community programming, etc.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