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embeddedFontLst>
    <p:embeddedFont>
      <p:font typeface="Montserrat"/>
      <p:regular r:id="rId18"/>
      <p:bold r:id="rId19"/>
      <p:italic r:id="rId20"/>
      <p:boldItalic r:id="rId21"/>
    </p:embeddedFont>
    <p:embeddedFont>
      <p:font typeface="Helvetica Neue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ontserrat-italic.fntdata"/><Relationship Id="rId22" Type="http://schemas.openxmlformats.org/officeDocument/2006/relationships/font" Target="fonts/HelveticaNeue-regular.fntdata"/><Relationship Id="rId21" Type="http://schemas.openxmlformats.org/officeDocument/2006/relationships/font" Target="fonts/Montserrat-boldItalic.fntdata"/><Relationship Id="rId24" Type="http://schemas.openxmlformats.org/officeDocument/2006/relationships/font" Target="fonts/HelveticaNeue-italic.fntdata"/><Relationship Id="rId23" Type="http://schemas.openxmlformats.org/officeDocument/2006/relationships/font" Target="fonts/HelveticaNeue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schemas.openxmlformats.org/officeDocument/2006/relationships/font" Target="fonts/HelveticaNeue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Montserrat-bold.fntdata"/><Relationship Id="rId18" Type="http://schemas.openxmlformats.org/officeDocument/2006/relationships/font" Target="fonts/Montserrat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acaf1dae18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acaf1dae18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af3567f35b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af3567f35b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acaf1dae18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acaf1dae18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acaf1dae18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acaf1dae18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af3567f35b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af3567f35b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acaf1dae18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acaf1dae18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acaf1dae18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acaf1dae18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acaf1dae18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acaf1dae18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af3567f35b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af3567f35b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acaf1dae18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acaf1dae18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acaf1dae18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acaf1dae18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id="11" name="Google Shape;11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3925576"/>
            <a:ext cx="9144000" cy="12172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rgbClr val="6D7E88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00AF84"/>
        </a:soli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b="1"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bg>
      <p:bgPr>
        <a:solidFill>
          <a:schemeClr val="lt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4" title="Diseño sin título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-33325"/>
            <a:ext cx="9144000" cy="521015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18" name="Google Shape;18;p4"/>
          <p:cNvSpPr txBox="1"/>
          <p:nvPr>
            <p:ph type="title"/>
          </p:nvPr>
        </p:nvSpPr>
        <p:spPr>
          <a:xfrm>
            <a:off x="392425" y="671050"/>
            <a:ext cx="4628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516600" y="1759700"/>
            <a:ext cx="4165200" cy="98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2" type="body"/>
          </p:nvPr>
        </p:nvSpPr>
        <p:spPr>
          <a:xfrm>
            <a:off x="5618125" y="452025"/>
            <a:ext cx="3228900" cy="432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1" name="Google Shape;21;p4"/>
          <p:cNvSpPr/>
          <p:nvPr/>
        </p:nvSpPr>
        <p:spPr>
          <a:xfrm>
            <a:off x="-94875" y="1728300"/>
            <a:ext cx="197100" cy="1686900"/>
          </a:xfrm>
          <a:prstGeom prst="roundRect">
            <a:avLst>
              <a:gd fmla="val 50000" name="adj"/>
            </a:avLst>
          </a:prstGeom>
          <a:solidFill>
            <a:srgbClr val="6D7E88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AF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/>
          <p:nvPr/>
        </p:nvSpPr>
        <p:spPr>
          <a:xfrm>
            <a:off x="7087250" y="0"/>
            <a:ext cx="2056800" cy="5143500"/>
          </a:xfrm>
          <a:prstGeom prst="rect">
            <a:avLst/>
          </a:prstGeom>
          <a:solidFill>
            <a:srgbClr val="DAEDE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5"/>
          <p:cNvSpPr txBox="1"/>
          <p:nvPr>
            <p:ph type="title"/>
          </p:nvPr>
        </p:nvSpPr>
        <p:spPr>
          <a:xfrm>
            <a:off x="311700" y="445025"/>
            <a:ext cx="5936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376500" y="1728300"/>
            <a:ext cx="6436500" cy="82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27" name="Google Shape;27;p5"/>
          <p:cNvSpPr/>
          <p:nvPr/>
        </p:nvSpPr>
        <p:spPr>
          <a:xfrm>
            <a:off x="-94875" y="1728300"/>
            <a:ext cx="197100" cy="1686900"/>
          </a:xfrm>
          <a:prstGeom prst="roundRect">
            <a:avLst>
              <a:gd fmla="val 50000" name="adj"/>
            </a:avLst>
          </a:prstGeom>
          <a:solidFill>
            <a:srgbClr val="DAEDE7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AF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376488" y="2827903"/>
            <a:ext cx="6436500" cy="82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3" type="body"/>
          </p:nvPr>
        </p:nvSpPr>
        <p:spPr>
          <a:xfrm>
            <a:off x="496625" y="3927515"/>
            <a:ext cx="6436500" cy="82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32" name="Google Shape;32;p6"/>
          <p:cNvSpPr/>
          <p:nvPr/>
        </p:nvSpPr>
        <p:spPr>
          <a:xfrm>
            <a:off x="6248575" y="0"/>
            <a:ext cx="2895300" cy="3925500"/>
          </a:xfrm>
          <a:prstGeom prst="rect">
            <a:avLst/>
          </a:prstGeom>
          <a:solidFill>
            <a:srgbClr val="00AF8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6"/>
          <p:cNvSpPr/>
          <p:nvPr/>
        </p:nvSpPr>
        <p:spPr>
          <a:xfrm>
            <a:off x="-94875" y="1728300"/>
            <a:ext cx="197100" cy="1686900"/>
          </a:xfrm>
          <a:prstGeom prst="roundRect">
            <a:avLst>
              <a:gd fmla="val 50000" name="adj"/>
            </a:avLst>
          </a:prstGeom>
          <a:solidFill>
            <a:srgbClr val="00AF8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AF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311700" y="445025"/>
            <a:ext cx="5661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500475" y="1662850"/>
            <a:ext cx="5472900" cy="300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/>
          <p:nvPr/>
        </p:nvSpPr>
        <p:spPr>
          <a:xfrm>
            <a:off x="-16200" y="1372200"/>
            <a:ext cx="9176400" cy="3771300"/>
          </a:xfrm>
          <a:prstGeom prst="rect">
            <a:avLst/>
          </a:prstGeom>
          <a:solidFill>
            <a:srgbClr val="DAEDE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7"/>
          <p:cNvSpPr txBox="1"/>
          <p:nvPr>
            <p:ph type="title"/>
          </p:nvPr>
        </p:nvSpPr>
        <p:spPr>
          <a:xfrm>
            <a:off x="409350" y="345725"/>
            <a:ext cx="83253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139650" y="1760850"/>
            <a:ext cx="27879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41" name="Google Shape;41;p7"/>
          <p:cNvSpPr txBox="1"/>
          <p:nvPr>
            <p:ph idx="2" type="body"/>
          </p:nvPr>
        </p:nvSpPr>
        <p:spPr>
          <a:xfrm>
            <a:off x="3246425" y="1760850"/>
            <a:ext cx="27879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2" name="Google Shape;42;p7"/>
          <p:cNvSpPr txBox="1"/>
          <p:nvPr>
            <p:ph idx="3" type="body"/>
          </p:nvPr>
        </p:nvSpPr>
        <p:spPr>
          <a:xfrm>
            <a:off x="6216450" y="1760850"/>
            <a:ext cx="27879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5" name="Google Shape;4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DAEDE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9" name="Google Shape;49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1" name="Google Shape;51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54" name="Google Shape;54;p10"/>
          <p:cNvSpPr/>
          <p:nvPr/>
        </p:nvSpPr>
        <p:spPr>
          <a:xfrm>
            <a:off x="-80725" y="4229750"/>
            <a:ext cx="9331200" cy="984600"/>
          </a:xfrm>
          <a:prstGeom prst="rect">
            <a:avLst/>
          </a:prstGeom>
          <a:solidFill>
            <a:srgbClr val="00AF8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0"/>
          <p:cNvSpPr txBox="1"/>
          <p:nvPr>
            <p:ph type="title"/>
          </p:nvPr>
        </p:nvSpPr>
        <p:spPr>
          <a:xfrm>
            <a:off x="306725" y="387450"/>
            <a:ext cx="5876400" cy="108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452025" y="1646700"/>
            <a:ext cx="5731200" cy="242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3"/>
          <p:cNvPicPr preferRelativeResize="0"/>
          <p:nvPr/>
        </p:nvPicPr>
        <p:blipFill rotWithShape="1">
          <a:blip r:embed="rId3">
            <a:alphaModFix/>
          </a:blip>
          <a:srcRect b="15687" l="0" r="0" t="10696"/>
          <a:stretch/>
        </p:blipFill>
        <p:spPr>
          <a:xfrm>
            <a:off x="0" y="0"/>
            <a:ext cx="9144000" cy="37777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3"/>
          <p:cNvSpPr/>
          <p:nvPr/>
        </p:nvSpPr>
        <p:spPr>
          <a:xfrm rot="5400000">
            <a:off x="3319975" y="-2893600"/>
            <a:ext cx="1390500" cy="80307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00AF8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9" name="Google Shape;69;p13"/>
          <p:cNvSpPr txBox="1"/>
          <p:nvPr/>
        </p:nvSpPr>
        <p:spPr>
          <a:xfrm>
            <a:off x="25" y="426500"/>
            <a:ext cx="6819600" cy="10269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3000">
                <a:solidFill>
                  <a:srgbClr val="FFFFFF"/>
                </a:solidFill>
              </a:rPr>
              <a:t>Example Portfolio: </a:t>
            </a:r>
            <a:r>
              <a:rPr b="1" lang="es" sz="3000">
                <a:solidFill>
                  <a:schemeClr val="lt1"/>
                </a:solidFill>
              </a:rPr>
              <a:t>La Benéfica de Piloña </a:t>
            </a:r>
            <a:endParaRPr sz="3000">
              <a:solidFill>
                <a:schemeClr val="lt1"/>
              </a:solidFill>
            </a:endParaRPr>
          </a:p>
        </p:txBody>
      </p:sp>
      <p:sp>
        <p:nvSpPr>
          <p:cNvPr id="70" name="Google Shape;70;p13"/>
          <p:cNvSpPr txBox="1"/>
          <p:nvPr/>
        </p:nvSpPr>
        <p:spPr>
          <a:xfrm>
            <a:off x="62900" y="1368450"/>
            <a:ext cx="56973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Cultural Space</a:t>
            </a:r>
            <a:endParaRPr i="1" sz="1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2"/>
          <p:cNvSpPr txBox="1"/>
          <p:nvPr>
            <p:ph type="title"/>
          </p:nvPr>
        </p:nvSpPr>
        <p:spPr>
          <a:xfrm>
            <a:off x="306725" y="387450"/>
            <a:ext cx="5876400" cy="108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Common Themes</a:t>
            </a:r>
            <a:endParaRPr/>
          </a:p>
        </p:txBody>
      </p:sp>
      <p:sp>
        <p:nvSpPr>
          <p:cNvPr id="133" name="Google Shape;133;p22"/>
          <p:cNvSpPr txBox="1"/>
          <p:nvPr>
            <p:ph idx="1" type="body"/>
          </p:nvPr>
        </p:nvSpPr>
        <p:spPr>
          <a:xfrm>
            <a:off x="153363" y="1199550"/>
            <a:ext cx="4265400" cy="2744400"/>
          </a:xfrm>
          <a:prstGeom prst="rect">
            <a:avLst/>
          </a:prstGeom>
          <a:solidFill>
            <a:schemeClr val="lt2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s" sz="1500">
                <a:solidFill>
                  <a:schemeClr val="dk1"/>
                </a:solidFill>
              </a:rPr>
              <a:t>Rural depopulation and demographic ageing</a:t>
            </a:r>
            <a:endParaRPr sz="1500">
              <a:solidFill>
                <a:schemeClr val="dk1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s" sz="1500">
                <a:solidFill>
                  <a:schemeClr val="dk1"/>
                </a:solidFill>
              </a:rPr>
              <a:t>Abandonment of heritage buildings and traditional infrastructures</a:t>
            </a:r>
            <a:endParaRPr sz="1500">
              <a:solidFill>
                <a:schemeClr val="dk1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s" sz="1500">
                <a:solidFill>
                  <a:schemeClr val="dk1"/>
                </a:solidFill>
              </a:rPr>
              <a:t>Territorial imbalance between coastal/urban hubs and interior rural areas</a:t>
            </a:r>
            <a:endParaRPr sz="1500">
              <a:solidFill>
                <a:schemeClr val="dk1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s" sz="1500">
                <a:solidFill>
                  <a:schemeClr val="dk1"/>
                </a:solidFill>
              </a:rPr>
              <a:t>Fragmented governance and limited funding for small municipalities</a:t>
            </a:r>
            <a:endParaRPr sz="1500">
              <a:solidFill>
                <a:schemeClr val="dk1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s" sz="1500">
                <a:solidFill>
                  <a:schemeClr val="dk1"/>
                </a:solidFill>
              </a:rPr>
              <a:t>Limited mobility and access to cultural offerings</a:t>
            </a:r>
            <a:endParaRPr sz="1500">
              <a:solidFill>
                <a:schemeClr val="dk1"/>
              </a:solidFill>
            </a:endParaRPr>
          </a:p>
        </p:txBody>
      </p:sp>
      <p:pic>
        <p:nvPicPr>
          <p:cNvPr id="134" name="Google Shape;134;p22"/>
          <p:cNvPicPr preferRelativeResize="0"/>
          <p:nvPr/>
        </p:nvPicPr>
        <p:blipFill rotWithShape="1">
          <a:blip r:embed="rId3">
            <a:alphaModFix/>
          </a:blip>
          <a:srcRect b="6942" l="0" r="0" t="0"/>
          <a:stretch/>
        </p:blipFill>
        <p:spPr>
          <a:xfrm>
            <a:off x="4572000" y="1199550"/>
            <a:ext cx="4420425" cy="274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3"/>
          <p:cNvSpPr txBox="1"/>
          <p:nvPr>
            <p:ph type="title"/>
          </p:nvPr>
        </p:nvSpPr>
        <p:spPr>
          <a:xfrm>
            <a:off x="306725" y="387450"/>
            <a:ext cx="5876400" cy="108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Lessons Learned</a:t>
            </a:r>
            <a:endParaRPr/>
          </a:p>
        </p:txBody>
      </p:sp>
      <p:sp>
        <p:nvSpPr>
          <p:cNvPr id="140" name="Google Shape;140;p23"/>
          <p:cNvSpPr txBox="1"/>
          <p:nvPr>
            <p:ph idx="1" type="body"/>
          </p:nvPr>
        </p:nvSpPr>
        <p:spPr>
          <a:xfrm>
            <a:off x="4725238" y="1199550"/>
            <a:ext cx="4265400" cy="2744400"/>
          </a:xfrm>
          <a:prstGeom prst="rect">
            <a:avLst/>
          </a:prstGeom>
          <a:solidFill>
            <a:srgbClr val="DAEDE7"/>
          </a:solidFill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">
                <a:solidFill>
                  <a:schemeClr val="dk1"/>
                </a:solidFill>
              </a:rPr>
              <a:t>Rural heritage buildings as anchors for Mediterranean revitalisation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">
                <a:solidFill>
                  <a:schemeClr val="dk1"/>
                </a:solidFill>
              </a:rPr>
              <a:t>Intergenerational knowledge as a Mediterranean resource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">
                <a:solidFill>
                  <a:schemeClr val="dk1"/>
                </a:solidFill>
              </a:rPr>
              <a:t>Hybrid cultural models suited to Mediterranean rural economies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">
                <a:solidFill>
                  <a:schemeClr val="dk1"/>
                </a:solidFill>
              </a:rPr>
              <a:t>Sensory identity as a Mediterranean cultural asset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41" name="Google Shape;141;p23"/>
          <p:cNvPicPr preferRelativeResize="0"/>
          <p:nvPr/>
        </p:nvPicPr>
        <p:blipFill rotWithShape="1">
          <a:blip r:embed="rId3">
            <a:alphaModFix/>
          </a:blip>
          <a:srcRect b="6942" l="0" r="0" t="0"/>
          <a:stretch/>
        </p:blipFill>
        <p:spPr>
          <a:xfrm>
            <a:off x="151575" y="1199550"/>
            <a:ext cx="4420425" cy="274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4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00AF84"/>
                </a:solidFill>
              </a:rPr>
              <a:t>Sharing for the Future</a:t>
            </a:r>
            <a:endParaRPr b="1">
              <a:solidFill>
                <a:srgbClr val="00AF84"/>
              </a:solidFill>
            </a:endParaRPr>
          </a:p>
        </p:txBody>
      </p:sp>
      <p:sp>
        <p:nvSpPr>
          <p:cNvPr id="147" name="Google Shape;147;p24"/>
          <p:cNvSpPr txBox="1"/>
          <p:nvPr>
            <p:ph idx="2" type="body"/>
          </p:nvPr>
        </p:nvSpPr>
        <p:spPr>
          <a:xfrm>
            <a:off x="4956200" y="493800"/>
            <a:ext cx="3837000" cy="415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300">
                <a:solidFill>
                  <a:srgbClr val="00AF84"/>
                </a:solidFill>
              </a:rPr>
              <a:t>Key steps to showing</a:t>
            </a:r>
            <a:r>
              <a:rPr lang="es" sz="1300">
                <a:solidFill>
                  <a:schemeClr val="dk1"/>
                </a:solidFill>
              </a:rPr>
              <a:t> how heritage buildings can be recovered as catalysts of rural transformation and how culture is a powerful tool to combat depopulation and strengthen community identity.</a:t>
            </a:r>
            <a:endParaRPr sz="1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s" sz="1300">
                <a:solidFill>
                  <a:srgbClr val="00AF84"/>
                </a:solidFill>
              </a:rPr>
              <a:t>Stories of when community </a:t>
            </a:r>
            <a:r>
              <a:rPr lang="es" sz="1300">
                <a:solidFill>
                  <a:schemeClr val="dk1"/>
                </a:solidFill>
              </a:rPr>
              <a:t>participation was most effective when aligned with </a:t>
            </a:r>
            <a:r>
              <a:rPr b="1" lang="es" sz="1300">
                <a:solidFill>
                  <a:schemeClr val="dk1"/>
                </a:solidFill>
              </a:rPr>
              <a:t>shared historical memory</a:t>
            </a:r>
            <a:r>
              <a:rPr lang="es" sz="1300">
                <a:solidFill>
                  <a:schemeClr val="dk1"/>
                </a:solidFill>
              </a:rPr>
              <a:t> and when residents feel genuine ownership.</a:t>
            </a:r>
            <a:br>
              <a:rPr lang="es" sz="1300">
                <a:solidFill>
                  <a:schemeClr val="dk1"/>
                </a:solidFill>
              </a:rPr>
            </a:br>
            <a:endParaRPr sz="2000"/>
          </a:p>
        </p:txBody>
      </p:sp>
      <p:sp>
        <p:nvSpPr>
          <p:cNvPr id="148" name="Google Shape;148;p24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/>
              <a:t>B4M Toolbox</a:t>
            </a:r>
            <a:endParaRPr b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/>
          <p:nvPr>
            <p:ph type="title"/>
          </p:nvPr>
        </p:nvSpPr>
        <p:spPr>
          <a:xfrm>
            <a:off x="392425" y="671050"/>
            <a:ext cx="4628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Project Overview</a:t>
            </a:r>
            <a:endParaRPr/>
          </a:p>
        </p:txBody>
      </p:sp>
      <p:sp>
        <p:nvSpPr>
          <p:cNvPr id="76" name="Google Shape;76;p14"/>
          <p:cNvSpPr txBox="1"/>
          <p:nvPr>
            <p:ph idx="1" type="body"/>
          </p:nvPr>
        </p:nvSpPr>
        <p:spPr>
          <a:xfrm>
            <a:off x="470675" y="1315750"/>
            <a:ext cx="4165200" cy="337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b="1" lang="es" sz="1200">
                <a:solidFill>
                  <a:srgbClr val="00AF84"/>
                </a:solidFill>
              </a:rPr>
              <a:t>La Benéfica, Espaciu Cultural</a:t>
            </a:r>
            <a:r>
              <a:rPr lang="es" sz="1200"/>
              <a:t> is an initiative to rehabilitate and reactivate a historic 1926 building in L’Infiestu, Piloña (Asturias), originally built as the headquarters of the local Mutual Aid Society. The 400 m² hall once served as a theatre, dance hall, cinema, and a social hub. After decades of disuse—having been a sweet factory, then a car park, then abandoned—the project aims to restore the building and revive its original community spirit through culture.</a:t>
            </a:r>
            <a:endParaRPr sz="120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s" sz="1200"/>
              <a:t>The new La Benéfica will be a hybrid space combining contemporary and avant-garde artistic expression, popular and traditional culture, intergenerational knowledge transmission, and community engagement. It aspires to become a cultural driver for rural Asturias, offering a reason for people—especially young people—to stay, create, and enjoy culture locally, while building national and European cultural networks.</a:t>
            </a:r>
            <a:endParaRPr sz="120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 sz="1200"/>
          </a:p>
        </p:txBody>
      </p:sp>
      <p:pic>
        <p:nvPicPr>
          <p:cNvPr id="77" name="Google Shape;77;p14"/>
          <p:cNvPicPr preferRelativeResize="0"/>
          <p:nvPr/>
        </p:nvPicPr>
        <p:blipFill rotWithShape="1">
          <a:blip r:embed="rId3">
            <a:alphaModFix/>
          </a:blip>
          <a:srcRect b="0" l="31139" r="20370" t="5294"/>
          <a:stretch/>
        </p:blipFill>
        <p:spPr>
          <a:xfrm>
            <a:off x="5196975" y="0"/>
            <a:ext cx="3947025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5"/>
          <p:cNvSpPr txBox="1"/>
          <p:nvPr>
            <p:ph idx="2" type="body"/>
          </p:nvPr>
        </p:nvSpPr>
        <p:spPr>
          <a:xfrm>
            <a:off x="328750" y="603950"/>
            <a:ext cx="4359600" cy="141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852"/>
              <a:buNone/>
            </a:pPr>
            <a:r>
              <a:rPr b="1" lang="es" sz="1595">
                <a:solidFill>
                  <a:schemeClr val="dk1"/>
                </a:solidFill>
              </a:rPr>
              <a:t>Problem Statement</a:t>
            </a:r>
            <a:endParaRPr b="1" sz="1595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SzPts val="852"/>
              <a:buNone/>
            </a:pPr>
            <a:r>
              <a:rPr lang="es" sz="1200">
                <a:solidFill>
                  <a:schemeClr val="dk1"/>
                </a:solidFill>
              </a:rPr>
              <a:t>Rural areas in Asturias face </a:t>
            </a:r>
            <a:r>
              <a:rPr b="1" lang="es" sz="1200">
                <a:solidFill>
                  <a:schemeClr val="dk1"/>
                </a:solidFill>
              </a:rPr>
              <a:t>depopulation, abandonment, and limited cultural infrastructure</a:t>
            </a:r>
            <a:r>
              <a:rPr lang="es" sz="1200">
                <a:solidFill>
                  <a:schemeClr val="dk1"/>
                </a:solidFill>
              </a:rPr>
              <a:t>. There is no comparable space in eastern Asturias that integrates contemporary art, traditional culture, community action, and youth engagement.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83" name="Google Shape;83;p15"/>
          <p:cNvSpPr txBox="1"/>
          <p:nvPr>
            <p:ph idx="2" type="body"/>
          </p:nvPr>
        </p:nvSpPr>
        <p:spPr>
          <a:xfrm>
            <a:off x="328750" y="2106425"/>
            <a:ext cx="4551300" cy="149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358"/>
              <a:buNone/>
            </a:pPr>
            <a:r>
              <a:rPr b="1" lang="es" sz="1500">
                <a:solidFill>
                  <a:schemeClr val="dk1"/>
                </a:solidFill>
              </a:rPr>
              <a:t>Turbulences</a:t>
            </a:r>
            <a:endParaRPr b="1" sz="1500">
              <a:solidFill>
                <a:schemeClr val="dk1"/>
              </a:solidFill>
            </a:endParaRPr>
          </a:p>
          <a:p>
            <a:pPr indent="-3048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s" sz="1200">
                <a:solidFill>
                  <a:schemeClr val="dk1"/>
                </a:solidFill>
              </a:rPr>
              <a:t>Cost and technical difficulty 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s" sz="1200">
                <a:solidFill>
                  <a:schemeClr val="dk1"/>
                </a:solidFill>
              </a:rPr>
              <a:t>Administrative hurdles 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s" sz="1200">
                <a:solidFill>
                  <a:schemeClr val="dk1"/>
                </a:solidFill>
              </a:rPr>
              <a:t>Sustaining cultural activity in a small rural municipality.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s" sz="1200">
                <a:solidFill>
                  <a:schemeClr val="dk1"/>
                </a:solidFill>
              </a:rPr>
              <a:t>Limited initial resources or intermittent funding.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84" name="Google Shape;84;p15"/>
          <p:cNvSpPr txBox="1"/>
          <p:nvPr>
            <p:ph idx="2" type="body"/>
          </p:nvPr>
        </p:nvSpPr>
        <p:spPr>
          <a:xfrm>
            <a:off x="5456575" y="829700"/>
            <a:ext cx="3220200" cy="377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200"/>
              <a:t>Bold Vision</a:t>
            </a:r>
            <a:endParaRPr b="1" sz="22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500"/>
              <a:t>To transform a once-abandoned mutual aid hall into a </a:t>
            </a:r>
            <a:r>
              <a:rPr b="1" lang="es" sz="1500"/>
              <a:t>model for rural cultural regeneration</a:t>
            </a:r>
            <a:r>
              <a:rPr lang="es" sz="1500"/>
              <a:t>, where community, heritage, contemporary arts, and intergenerational knowledge exchange shape a new, vibrant life for the territory.</a:t>
            </a:r>
            <a:endParaRPr sz="15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s" sz="1500"/>
              <a:t>La Benéfica seeks to become a </a:t>
            </a:r>
            <a:r>
              <a:rPr b="1" lang="es" sz="1500"/>
              <a:t>reference point in Spain</a:t>
            </a:r>
            <a:r>
              <a:rPr lang="es" sz="1500"/>
              <a:t> for how culture can fight depopulation, isolation, and rural decline.</a:t>
            </a:r>
            <a:endParaRPr b="1" sz="22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2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What if…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7"/>
          <p:cNvSpPr txBox="1"/>
          <p:nvPr>
            <p:ph type="title"/>
          </p:nvPr>
        </p:nvSpPr>
        <p:spPr>
          <a:xfrm>
            <a:off x="311700" y="445025"/>
            <a:ext cx="5472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00AF84"/>
                </a:solidFill>
              </a:rPr>
              <a:t>What if…</a:t>
            </a:r>
            <a:endParaRPr b="1">
              <a:solidFill>
                <a:srgbClr val="00AF84"/>
              </a:solidFill>
            </a:endParaRPr>
          </a:p>
        </p:txBody>
      </p:sp>
      <p:sp>
        <p:nvSpPr>
          <p:cNvPr id="95" name="Google Shape;95;p17"/>
          <p:cNvSpPr txBox="1"/>
          <p:nvPr>
            <p:ph idx="1" type="body"/>
          </p:nvPr>
        </p:nvSpPr>
        <p:spPr>
          <a:xfrm>
            <a:off x="311700" y="1307675"/>
            <a:ext cx="5472900" cy="300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/>
              <a:t>What if as a:</a:t>
            </a:r>
            <a:r>
              <a:rPr lang="es"/>
              <a:t> local resident / artist / visitor / young person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s"/>
              <a:t>I could: </a:t>
            </a:r>
            <a:r>
              <a:rPr lang="es"/>
              <a:t>access cultural events, workshops, performances, shared creation spaces, and community programming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s"/>
              <a:t>With:</a:t>
            </a:r>
            <a:r>
              <a:rPr lang="es"/>
              <a:t> a restored, accessible, and community-governed cultural venue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s"/>
              <a:t>So that:</a:t>
            </a:r>
            <a:r>
              <a:rPr lang="es"/>
              <a:t> I can participate in culture locally, feel part of a community, learn across generations, and contribute to the revitalisation of rural life</a:t>
            </a:r>
            <a:endParaRPr/>
          </a:p>
        </p:txBody>
      </p:sp>
      <p:pic>
        <p:nvPicPr>
          <p:cNvPr id="96" name="Google Shape;96;p17"/>
          <p:cNvPicPr preferRelativeResize="0"/>
          <p:nvPr/>
        </p:nvPicPr>
        <p:blipFill rotWithShape="1">
          <a:blip r:embed="rId3">
            <a:alphaModFix/>
          </a:blip>
          <a:srcRect b="0" l="44239" r="0" t="0"/>
          <a:stretch/>
        </p:blipFill>
        <p:spPr>
          <a:xfrm>
            <a:off x="5898825" y="352925"/>
            <a:ext cx="2940374" cy="3955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00AF84"/>
                </a:solidFill>
              </a:rPr>
              <a:t>Who will benefit?</a:t>
            </a:r>
            <a:endParaRPr b="1">
              <a:solidFill>
                <a:srgbClr val="00AF84"/>
              </a:solidFill>
            </a:endParaRPr>
          </a:p>
        </p:txBody>
      </p:sp>
      <p:sp>
        <p:nvSpPr>
          <p:cNvPr id="102" name="Google Shape;102;p18"/>
          <p:cNvSpPr txBox="1"/>
          <p:nvPr>
            <p:ph idx="2" type="body"/>
          </p:nvPr>
        </p:nvSpPr>
        <p:spPr>
          <a:xfrm>
            <a:off x="4939500" y="533875"/>
            <a:ext cx="3837000" cy="414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12578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23"/>
              <a:buChar char="●"/>
            </a:pPr>
            <a:r>
              <a:rPr b="1" lang="es" sz="1322">
                <a:solidFill>
                  <a:schemeClr val="dk1"/>
                </a:solidFill>
              </a:rPr>
              <a:t>Local residents of Piloña and surrounding rural areas:</a:t>
            </a:r>
            <a:r>
              <a:rPr lang="es" sz="1322">
                <a:solidFill>
                  <a:schemeClr val="dk1"/>
                </a:solidFill>
              </a:rPr>
              <a:t>As a space to participate in workshops, performances, community events, and intergenerational learning</a:t>
            </a:r>
            <a:endParaRPr sz="1322">
              <a:solidFill>
                <a:schemeClr val="dk1"/>
              </a:solidFill>
            </a:endParaRPr>
          </a:p>
          <a:p>
            <a:pPr indent="-312578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23"/>
              <a:buChar char="●"/>
            </a:pPr>
            <a:r>
              <a:rPr b="1" lang="es" sz="1322">
                <a:solidFill>
                  <a:schemeClr val="dk1"/>
                </a:solidFill>
              </a:rPr>
              <a:t>Artists and cultural creators (local, national, and international): </a:t>
            </a:r>
            <a:r>
              <a:rPr lang="es" sz="1322">
                <a:solidFill>
                  <a:schemeClr val="dk1"/>
                </a:solidFill>
              </a:rPr>
              <a:t>As a platform to exhibit, perform, collaborate, and experiment in a rural environment with strong community roots.</a:t>
            </a:r>
            <a:endParaRPr sz="1322">
              <a:solidFill>
                <a:schemeClr val="dk1"/>
              </a:solidFill>
            </a:endParaRPr>
          </a:p>
          <a:p>
            <a:pPr indent="-312578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23"/>
              <a:buChar char="●"/>
            </a:pPr>
            <a:r>
              <a:rPr b="1" lang="es" sz="1322">
                <a:solidFill>
                  <a:schemeClr val="dk1"/>
                </a:solidFill>
              </a:rPr>
              <a:t>Young people:</a:t>
            </a:r>
            <a:r>
              <a:rPr lang="es" sz="1322">
                <a:solidFill>
                  <a:schemeClr val="dk1"/>
                </a:solidFill>
              </a:rPr>
              <a:t>As a place to gather, create, attend events, and engage in artistic and cultural formation—an alternative to leaving rural areas.</a:t>
            </a:r>
            <a:endParaRPr sz="1322">
              <a:solidFill>
                <a:schemeClr val="dk1"/>
              </a:solidFill>
            </a:endParaRPr>
          </a:p>
          <a:p>
            <a:pPr indent="-312578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23"/>
              <a:buChar char="●"/>
            </a:pPr>
            <a:r>
              <a:rPr b="1" lang="es" sz="1322">
                <a:solidFill>
                  <a:schemeClr val="dk1"/>
                </a:solidFill>
              </a:rPr>
              <a:t>Visitors and cultural tourists: </a:t>
            </a:r>
            <a:r>
              <a:rPr lang="es" sz="1322">
                <a:solidFill>
                  <a:schemeClr val="dk1"/>
                </a:solidFill>
              </a:rPr>
              <a:t>As a unique venue showcasing contemporary creativity and Asturian cultural identity.</a:t>
            </a:r>
            <a:endParaRPr sz="1322">
              <a:solidFill>
                <a:schemeClr val="dk1"/>
              </a:solidFill>
            </a:endParaRPr>
          </a:p>
          <a:p>
            <a:pPr indent="-312578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23"/>
              <a:buChar char="●"/>
            </a:pPr>
            <a:r>
              <a:rPr b="1" lang="es" sz="1322">
                <a:solidFill>
                  <a:schemeClr val="dk1"/>
                </a:solidFill>
              </a:rPr>
              <a:t>Local businesses:</a:t>
            </a:r>
            <a:r>
              <a:rPr lang="es" sz="1322">
                <a:solidFill>
                  <a:schemeClr val="dk1"/>
                </a:solidFill>
              </a:rPr>
              <a:t> Through increased visitation, partnerships, and economic activation linked to cultural programming.</a:t>
            </a:r>
            <a:endParaRPr sz="1654"/>
          </a:p>
        </p:txBody>
      </p:sp>
      <p:sp>
        <p:nvSpPr>
          <p:cNvPr id="103" name="Google Shape;103;p1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Creating more participatory processes with stakeholder engagement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00AF84"/>
                </a:solidFill>
              </a:rPr>
              <a:t>Key Learnings</a:t>
            </a:r>
            <a:endParaRPr b="1">
              <a:solidFill>
                <a:srgbClr val="00AF84"/>
              </a:solidFill>
            </a:endParaRPr>
          </a:p>
        </p:txBody>
      </p:sp>
      <p:sp>
        <p:nvSpPr>
          <p:cNvPr id="109" name="Google Shape;109;p19"/>
          <p:cNvSpPr txBox="1"/>
          <p:nvPr>
            <p:ph idx="2" type="body"/>
          </p:nvPr>
        </p:nvSpPr>
        <p:spPr>
          <a:xfrm>
            <a:off x="4939500" y="651450"/>
            <a:ext cx="3837000" cy="384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4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community strongly perceives this project as a </a:t>
            </a:r>
            <a:r>
              <a:rPr b="1" lang="es" sz="14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shared need</a:t>
            </a:r>
            <a:r>
              <a:rPr lang="es" sz="14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 not just an external initiative. Local enthusiasm confirmed that </a:t>
            </a:r>
            <a:r>
              <a:rPr b="1" lang="es" sz="14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cultural spaces can drive rural revitalisation</a:t>
            </a:r>
            <a:r>
              <a:rPr lang="es" sz="14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even in small municipalities. </a:t>
            </a:r>
            <a:endParaRPr sz="14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4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process revealed broad willingness from neighbours to local businesses to collaborate, volunteer, and support the recovery of the building. </a:t>
            </a:r>
            <a:endParaRPr sz="14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4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Partnerships with public and private entities demonstrated that </a:t>
            </a:r>
            <a:r>
              <a:rPr b="1" lang="es" sz="14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rural projects can attract national attention and alliances</a:t>
            </a:r>
            <a:r>
              <a:rPr lang="es" sz="14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</a:t>
            </a:r>
            <a:endParaRPr sz="2200"/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1622">
              <a:solidFill>
                <a:schemeClr val="dk1"/>
              </a:solidFill>
            </a:endParaRPr>
          </a:p>
        </p:txBody>
      </p:sp>
      <p:sp>
        <p:nvSpPr>
          <p:cNvPr id="110" name="Google Shape;110;p1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Creating more participatory processes with stakeholder engagement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0"/>
          <p:cNvSpPr txBox="1"/>
          <p:nvPr>
            <p:ph type="title"/>
          </p:nvPr>
        </p:nvSpPr>
        <p:spPr>
          <a:xfrm>
            <a:off x="311700" y="445025"/>
            <a:ext cx="627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00AF84"/>
                </a:solidFill>
              </a:rPr>
              <a:t>NEB Values</a:t>
            </a:r>
            <a:endParaRPr b="1">
              <a:solidFill>
                <a:srgbClr val="00AF84"/>
              </a:solidFill>
            </a:endParaRPr>
          </a:p>
        </p:txBody>
      </p:sp>
      <p:sp>
        <p:nvSpPr>
          <p:cNvPr id="116" name="Google Shape;116;p20"/>
          <p:cNvSpPr txBox="1"/>
          <p:nvPr>
            <p:ph idx="1" type="body"/>
          </p:nvPr>
        </p:nvSpPr>
        <p:spPr>
          <a:xfrm>
            <a:off x="311700" y="1243100"/>
            <a:ext cx="6081300" cy="106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1800"/>
              </a:spcBef>
              <a:spcAft>
                <a:spcPts val="0"/>
              </a:spcAft>
              <a:buNone/>
            </a:pPr>
            <a:r>
              <a:rPr b="1" lang="es" sz="1800">
                <a:solidFill>
                  <a:schemeClr val="dk1"/>
                </a:solidFill>
              </a:rPr>
              <a:t>Beauty – Ambition: to activate</a:t>
            </a:r>
            <a:endParaRPr b="1" sz="1800">
              <a:solidFill>
                <a:schemeClr val="dk1"/>
              </a:solidFill>
            </a:endParaRPr>
          </a:p>
          <a:p>
            <a:pPr indent="-299085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s" sz="1200">
                <a:solidFill>
                  <a:schemeClr val="dk1"/>
                </a:solidFill>
              </a:rPr>
              <a:t>Respects the historical architecture while creating an inspiring artistic space.</a:t>
            </a:r>
            <a:endParaRPr sz="1200">
              <a:solidFill>
                <a:schemeClr val="dk1"/>
              </a:solidFill>
            </a:endParaRPr>
          </a:p>
          <a:p>
            <a:pPr indent="-29908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s" sz="1200">
                <a:solidFill>
                  <a:schemeClr val="dk1"/>
                </a:solidFill>
              </a:rPr>
              <a:t>Reintroduces aesthetic and sensory experiences through art, performance, and community events.</a:t>
            </a:r>
            <a:endParaRPr sz="1200"/>
          </a:p>
        </p:txBody>
      </p:sp>
      <p:pic>
        <p:nvPicPr>
          <p:cNvPr id="117" name="Google Shape;11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86800" y="319350"/>
            <a:ext cx="2252399" cy="4504799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20"/>
          <p:cNvSpPr txBox="1"/>
          <p:nvPr>
            <p:ph idx="1" type="body"/>
          </p:nvPr>
        </p:nvSpPr>
        <p:spPr>
          <a:xfrm>
            <a:off x="311700" y="2461000"/>
            <a:ext cx="6081300" cy="106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700">
                <a:solidFill>
                  <a:schemeClr val="dk1"/>
                </a:solidFill>
              </a:rPr>
              <a:t>Sustainable – Ambition: to regenerate</a:t>
            </a:r>
            <a:endParaRPr b="1" sz="1700">
              <a:solidFill>
                <a:schemeClr val="dk1"/>
              </a:solidFill>
            </a:endParaRPr>
          </a:p>
          <a:p>
            <a:pPr indent="-3048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s" sz="1200">
                <a:solidFill>
                  <a:schemeClr val="dk1"/>
                </a:solidFill>
              </a:rPr>
              <a:t>Rehabilitation of an existing building reduces environmental impact.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s" sz="1200">
                <a:solidFill>
                  <a:schemeClr val="dk1"/>
                </a:solidFill>
              </a:rPr>
              <a:t>Supports rural dynamism, reducing the need for cultural displacement to cities.</a:t>
            </a:r>
            <a:endParaRPr sz="1500"/>
          </a:p>
        </p:txBody>
      </p:sp>
      <p:sp>
        <p:nvSpPr>
          <p:cNvPr id="119" name="Google Shape;119;p20"/>
          <p:cNvSpPr txBox="1"/>
          <p:nvPr>
            <p:ph idx="1" type="body"/>
          </p:nvPr>
        </p:nvSpPr>
        <p:spPr>
          <a:xfrm>
            <a:off x="311700" y="3678900"/>
            <a:ext cx="6081300" cy="106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700">
                <a:solidFill>
                  <a:schemeClr val="dk1"/>
                </a:solidFill>
              </a:rPr>
              <a:t>Together – Ambition: to transform</a:t>
            </a:r>
            <a:endParaRPr b="1" sz="1700">
              <a:solidFill>
                <a:schemeClr val="dk1"/>
              </a:solidFill>
            </a:endParaRPr>
          </a:p>
          <a:p>
            <a:pPr indent="-3048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s" sz="1200">
                <a:solidFill>
                  <a:schemeClr val="dk1"/>
                </a:solidFill>
              </a:rPr>
              <a:t>Built from the ground up through community support and collective participation.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s" sz="1200">
                <a:solidFill>
                  <a:schemeClr val="dk1"/>
                </a:solidFill>
              </a:rPr>
              <a:t>Strengthens social bonds and intergenerational knowledge exchange.</a:t>
            </a:r>
            <a:endParaRPr sz="15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1"/>
          <p:cNvSpPr txBox="1"/>
          <p:nvPr>
            <p:ph type="title"/>
          </p:nvPr>
        </p:nvSpPr>
        <p:spPr>
          <a:xfrm>
            <a:off x="409350" y="345725"/>
            <a:ext cx="83253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AF84"/>
                </a:solidFill>
              </a:rPr>
              <a:t>NEB Working Principles</a:t>
            </a:r>
            <a:endParaRPr>
              <a:solidFill>
                <a:srgbClr val="00AF84"/>
              </a:solidFill>
            </a:endParaRPr>
          </a:p>
        </p:txBody>
      </p:sp>
      <p:sp>
        <p:nvSpPr>
          <p:cNvPr id="125" name="Google Shape;125;p21"/>
          <p:cNvSpPr txBox="1"/>
          <p:nvPr>
            <p:ph idx="1" type="body"/>
          </p:nvPr>
        </p:nvSpPr>
        <p:spPr>
          <a:xfrm>
            <a:off x="155850" y="1728625"/>
            <a:ext cx="27717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700">
                <a:solidFill>
                  <a:schemeClr val="dk1"/>
                </a:solidFill>
              </a:rPr>
              <a:t>Participatory Process  Ambition: to co-develop</a:t>
            </a:r>
            <a:endParaRPr b="1" sz="1700"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s" sz="1400">
                <a:solidFill>
                  <a:schemeClr val="dk1"/>
                </a:solidFill>
              </a:rPr>
              <a:t>The project was co-designed with strong neighbour involvement.</a:t>
            </a:r>
            <a:endParaRPr sz="1400"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s" sz="1400">
                <a:solidFill>
                  <a:schemeClr val="dk1"/>
                </a:solidFill>
              </a:rPr>
              <a:t>Ongoing collaboration with local associations, volunteers, and supporters.</a:t>
            </a:r>
            <a:br>
              <a:rPr lang="es" sz="1100">
                <a:solidFill>
                  <a:schemeClr val="dk1"/>
                </a:solidFill>
              </a:rPr>
            </a:b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21"/>
          <p:cNvSpPr txBox="1"/>
          <p:nvPr>
            <p:ph idx="1" type="body"/>
          </p:nvPr>
        </p:nvSpPr>
        <p:spPr>
          <a:xfrm>
            <a:off x="3246475" y="1728625"/>
            <a:ext cx="27717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700">
                <a:solidFill>
                  <a:schemeClr val="dk1"/>
                </a:solidFill>
              </a:rPr>
              <a:t>Multi-Level Engagement  Ambition: to work across levels</a:t>
            </a:r>
            <a:endParaRPr b="1" sz="1700"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s" sz="1400">
                <a:solidFill>
                  <a:schemeClr val="dk1"/>
                </a:solidFill>
              </a:rPr>
              <a:t>Local: engagement with neighbours, schools, associations, municipality.</a:t>
            </a:r>
            <a:endParaRPr sz="1400"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s" sz="1400">
                <a:solidFill>
                  <a:schemeClr val="dk1"/>
                </a:solidFill>
              </a:rPr>
              <a:t>Regional/National: partnerships with Asturias-based companies and Spanish cultural institutions.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21"/>
          <p:cNvSpPr txBox="1"/>
          <p:nvPr>
            <p:ph idx="1" type="body"/>
          </p:nvPr>
        </p:nvSpPr>
        <p:spPr>
          <a:xfrm>
            <a:off x="6216450" y="1728625"/>
            <a:ext cx="27717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700">
                <a:solidFill>
                  <a:schemeClr val="dk1"/>
                </a:solidFill>
              </a:rPr>
              <a:t>Transdisciplinary Approach Ambition: to be beyond-disciplinary</a:t>
            </a:r>
            <a:endParaRPr b="1" sz="1700"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s" sz="1400">
                <a:solidFill>
                  <a:schemeClr val="dk1"/>
                </a:solidFill>
              </a:rPr>
              <a:t>Combines architecture, heritage, contemporary arts, folklore, social work, and community organisation.</a:t>
            </a:r>
            <a:endParaRPr sz="1400"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s" sz="1400">
                <a:solidFill>
                  <a:schemeClr val="dk1"/>
                </a:solidFill>
              </a:rPr>
              <a:t>Involves professionals from cultural management, design, music, theatre, and education.</a:t>
            </a:r>
            <a:endParaRPr sz="1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