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caf1dae1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acaf1dae1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f3567f35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af3567f35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caf1dae1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caf1dae1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caf1dae1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caf1dae1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f3567f35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af3567f35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caf1dae1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caf1dae1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caf1dae1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caf1dae1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caf1dae1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acaf1dae1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f3567f35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f3567f35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caf1dae1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acaf1dae1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caf1dae1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caf1dae1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25576"/>
            <a:ext cx="9144000" cy="121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6D7E88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AF8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 title="Diseño sin títul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3325"/>
            <a:ext cx="9144000" cy="52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392425" y="671050"/>
            <a:ext cx="46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16600" y="1759700"/>
            <a:ext cx="4165200" cy="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5618125" y="452025"/>
            <a:ext cx="32289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-94875" y="1728300"/>
            <a:ext cx="197100" cy="1686900"/>
          </a:xfrm>
          <a:prstGeom prst="roundRect">
            <a:avLst>
              <a:gd fmla="val 50000" name="adj"/>
            </a:avLst>
          </a:prstGeom>
          <a:solidFill>
            <a:srgbClr val="6D7E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AF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7087250" y="0"/>
            <a:ext cx="2056800" cy="5143500"/>
          </a:xfrm>
          <a:prstGeom prst="rect">
            <a:avLst/>
          </a:prstGeom>
          <a:solidFill>
            <a:srgbClr val="DAE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593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76500" y="1728300"/>
            <a:ext cx="64365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-94875" y="1728300"/>
            <a:ext cx="197100" cy="1686900"/>
          </a:xfrm>
          <a:prstGeom prst="roundRect">
            <a:avLst>
              <a:gd fmla="val 50000" name="adj"/>
            </a:avLst>
          </a:prstGeom>
          <a:solidFill>
            <a:srgbClr val="DAEDE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AF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76488" y="2827903"/>
            <a:ext cx="64365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3" type="body"/>
          </p:nvPr>
        </p:nvSpPr>
        <p:spPr>
          <a:xfrm>
            <a:off x="496625" y="3927515"/>
            <a:ext cx="64365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248575" y="0"/>
            <a:ext cx="2895300" cy="3925500"/>
          </a:xfrm>
          <a:prstGeom prst="rect">
            <a:avLst/>
          </a:prstGeom>
          <a:solidFill>
            <a:srgbClr val="00AF8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-94875" y="1728300"/>
            <a:ext cx="197100" cy="1686900"/>
          </a:xfrm>
          <a:prstGeom prst="roundRect">
            <a:avLst>
              <a:gd fmla="val 50000" name="adj"/>
            </a:avLst>
          </a:prstGeom>
          <a:solidFill>
            <a:srgbClr val="00AF8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AF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445025"/>
            <a:ext cx="566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00475" y="1662850"/>
            <a:ext cx="5472900" cy="30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16200" y="1372200"/>
            <a:ext cx="9176400" cy="3771300"/>
          </a:xfrm>
          <a:prstGeom prst="rect">
            <a:avLst/>
          </a:prstGeom>
          <a:solidFill>
            <a:srgbClr val="DAE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09350" y="345725"/>
            <a:ext cx="8325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39650" y="1760850"/>
            <a:ext cx="2787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3246425" y="1760850"/>
            <a:ext cx="2787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7"/>
          <p:cNvSpPr txBox="1"/>
          <p:nvPr>
            <p:ph idx="3" type="body"/>
          </p:nvPr>
        </p:nvSpPr>
        <p:spPr>
          <a:xfrm>
            <a:off x="6216450" y="1760850"/>
            <a:ext cx="2787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AE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-80725" y="4229750"/>
            <a:ext cx="9331200" cy="984600"/>
          </a:xfrm>
          <a:prstGeom prst="rect">
            <a:avLst/>
          </a:prstGeom>
          <a:solidFill>
            <a:srgbClr val="00AF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306725" y="387450"/>
            <a:ext cx="5876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52025" y="1646700"/>
            <a:ext cx="5731200" cy="24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b="15687" l="0" r="0" t="10696"/>
          <a:stretch/>
        </p:blipFill>
        <p:spPr>
          <a:xfrm>
            <a:off x="0" y="0"/>
            <a:ext cx="9144000" cy="37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 rot="5400000">
            <a:off x="3319975" y="-2893600"/>
            <a:ext cx="1390500" cy="8030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AF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5" y="426500"/>
            <a:ext cx="68196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FFFF"/>
                </a:solidFill>
              </a:rPr>
              <a:t>Example Portfolio: </a:t>
            </a:r>
            <a:r>
              <a:rPr b="1" lang="es" sz="3000">
                <a:solidFill>
                  <a:schemeClr val="lt1"/>
                </a:solidFill>
              </a:rPr>
              <a:t>La Benéfica de Piloña 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2900" y="1368450"/>
            <a:ext cx="569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Cultural Space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06725" y="387450"/>
            <a:ext cx="5876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Common Themes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153363" y="1199550"/>
            <a:ext cx="4265400" cy="27444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>
                <a:solidFill>
                  <a:schemeClr val="dk1"/>
                </a:solidFill>
              </a:rPr>
              <a:t>Rural depopulation and demographic ageing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>
                <a:solidFill>
                  <a:schemeClr val="dk1"/>
                </a:solidFill>
              </a:rPr>
              <a:t>Abandonment of heritage buildings and traditional infrastructures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>
                <a:solidFill>
                  <a:schemeClr val="dk1"/>
                </a:solidFill>
              </a:rPr>
              <a:t>Territorial imbalance between coastal/urban hubs and interior rural areas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>
                <a:solidFill>
                  <a:schemeClr val="dk1"/>
                </a:solidFill>
              </a:rPr>
              <a:t>Fragmented governance and limited funding for small municipalities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>
                <a:solidFill>
                  <a:schemeClr val="dk1"/>
                </a:solidFill>
              </a:rPr>
              <a:t>Limited mobility and access to cultural offerings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6942" l="0" r="0" t="0"/>
          <a:stretch/>
        </p:blipFill>
        <p:spPr>
          <a:xfrm>
            <a:off x="4572000" y="1199550"/>
            <a:ext cx="4420425" cy="27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06725" y="387450"/>
            <a:ext cx="58764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Lessons Learned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725238" y="1199550"/>
            <a:ext cx="4265400" cy="2744400"/>
          </a:xfrm>
          <a:prstGeom prst="rect">
            <a:avLst/>
          </a:prstGeom>
          <a:solidFill>
            <a:srgbClr val="DAEDE7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>
                <a:solidFill>
                  <a:schemeClr val="dk1"/>
                </a:solidFill>
              </a:rPr>
              <a:t>Rural heritage buildings as anchors for Mediterranean revitalisation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>
                <a:solidFill>
                  <a:schemeClr val="dk1"/>
                </a:solidFill>
              </a:rPr>
              <a:t>Intergenerational knowledge as a Mediterranean resource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>
                <a:solidFill>
                  <a:schemeClr val="dk1"/>
                </a:solidFill>
              </a:rPr>
              <a:t>Hybrid cultural models suited to Mediterranean rural economies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>
                <a:solidFill>
                  <a:schemeClr val="dk1"/>
                </a:solidFill>
              </a:rPr>
              <a:t>Sensory identity as a Mediterranean cultural asset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6942" l="0" r="0" t="0"/>
          <a:stretch/>
        </p:blipFill>
        <p:spPr>
          <a:xfrm>
            <a:off x="151575" y="1199550"/>
            <a:ext cx="4420425" cy="27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Sharing for the Future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47" name="Google Shape;147;p24"/>
          <p:cNvSpPr txBox="1"/>
          <p:nvPr>
            <p:ph idx="2" type="body"/>
          </p:nvPr>
        </p:nvSpPr>
        <p:spPr>
          <a:xfrm>
            <a:off x="4956200" y="493800"/>
            <a:ext cx="3837000" cy="41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rgbClr val="00AF84"/>
                </a:solidFill>
              </a:rPr>
              <a:t>Key steps to showing</a:t>
            </a:r>
            <a:r>
              <a:rPr lang="es" sz="1300">
                <a:solidFill>
                  <a:schemeClr val="dk1"/>
                </a:solidFill>
              </a:rPr>
              <a:t> how heritage buildings can be recovered as catalysts of rural transformation and how culture is a powerful tool to combat depopulation and strengthen community identity.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300">
                <a:solidFill>
                  <a:srgbClr val="00AF84"/>
                </a:solidFill>
              </a:rPr>
              <a:t>Stories of when community </a:t>
            </a:r>
            <a:r>
              <a:rPr lang="es" sz="1300">
                <a:solidFill>
                  <a:schemeClr val="dk1"/>
                </a:solidFill>
              </a:rPr>
              <a:t>participation was most effective when aligned with </a:t>
            </a:r>
            <a:r>
              <a:rPr b="1" lang="es" sz="1300">
                <a:solidFill>
                  <a:schemeClr val="dk1"/>
                </a:solidFill>
              </a:rPr>
              <a:t>shared historical memory</a:t>
            </a:r>
            <a:r>
              <a:rPr lang="es" sz="1300">
                <a:solidFill>
                  <a:schemeClr val="dk1"/>
                </a:solidFill>
              </a:rPr>
              <a:t> and when residents feel genuine ownership.</a:t>
            </a:r>
            <a:br>
              <a:rPr lang="es" sz="1300">
                <a:solidFill>
                  <a:schemeClr val="dk1"/>
                </a:solidFill>
              </a:rPr>
            </a:br>
            <a:endParaRPr sz="2000"/>
          </a:p>
        </p:txBody>
      </p:sp>
      <p:sp>
        <p:nvSpPr>
          <p:cNvPr id="148" name="Google Shape;14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B4M Toolbox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92425" y="671050"/>
            <a:ext cx="46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Project Overview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0675" y="1315750"/>
            <a:ext cx="41652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s" sz="1200">
                <a:solidFill>
                  <a:srgbClr val="00AF84"/>
                </a:solidFill>
              </a:rPr>
              <a:t>La Benéfica, Espaciu Cultural</a:t>
            </a:r>
            <a:r>
              <a:rPr lang="es" sz="1200"/>
              <a:t> is an initiative to rehabilitate and reactivate a historic 1926 building in L’Infiestu, Piloña (Asturias), originally built as the headquarters of the local Mutual Aid Society. The 400 m² hall once served as a theatre, dance hall, cinema, and a social hub. After decades of disuse—having been a sweet factory, then a car park, then abandoned—the project aims to restore the building and revive its original community spirit through culture.</a:t>
            </a:r>
            <a:endParaRPr sz="1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200"/>
              <a:t>The new La Benéfica will be a hybrid space combining contemporary and avant-garde artistic expression, popular and traditional culture, intergenerational knowledge transmission, and community engagement. It aspires to become a cultural driver for rural Asturias, offering a reason for people—especially young people—to stay, create, and enjoy culture locally, while building national and European cultural networks.</a:t>
            </a:r>
            <a:endParaRPr sz="1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200"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31139" r="20370" t="5294"/>
          <a:stretch/>
        </p:blipFill>
        <p:spPr>
          <a:xfrm>
            <a:off x="5196975" y="0"/>
            <a:ext cx="39470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328750" y="603950"/>
            <a:ext cx="4359600" cy="14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1595">
                <a:solidFill>
                  <a:schemeClr val="dk1"/>
                </a:solidFill>
              </a:rPr>
              <a:t>Problem Statement</a:t>
            </a:r>
            <a:endParaRPr b="1" sz="15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s" sz="1200">
                <a:solidFill>
                  <a:schemeClr val="dk1"/>
                </a:solidFill>
              </a:rPr>
              <a:t>Rural areas in Asturias face </a:t>
            </a:r>
            <a:r>
              <a:rPr b="1" lang="es" sz="1200">
                <a:solidFill>
                  <a:schemeClr val="dk1"/>
                </a:solidFill>
              </a:rPr>
              <a:t>depopulation, abandonment, and limited cultural infrastructure</a:t>
            </a:r>
            <a:r>
              <a:rPr lang="es" sz="1200">
                <a:solidFill>
                  <a:schemeClr val="dk1"/>
                </a:solidFill>
              </a:rPr>
              <a:t>. There is no comparable space in eastern Asturias that integrates contemporary art, traditional culture, community action, and youth engagement.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3" name="Google Shape;83;p15"/>
          <p:cNvSpPr txBox="1"/>
          <p:nvPr>
            <p:ph idx="2" type="body"/>
          </p:nvPr>
        </p:nvSpPr>
        <p:spPr>
          <a:xfrm>
            <a:off x="328750" y="2106425"/>
            <a:ext cx="4551300" cy="14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s" sz="1500">
                <a:solidFill>
                  <a:schemeClr val="dk1"/>
                </a:solidFill>
              </a:rPr>
              <a:t>Turbulences</a:t>
            </a:r>
            <a:endParaRPr b="1" sz="15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Cost and technical difficulty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Administrative hurdles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Sustaining cultural activity in a small rural municipality.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Limited initial resources or intermittent funding.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5456575" y="829700"/>
            <a:ext cx="3220200" cy="37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/>
              <a:t>Bold Vision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To transform a once-abandoned mutual aid hall into a </a:t>
            </a:r>
            <a:r>
              <a:rPr b="1" lang="es" sz="1500"/>
              <a:t>model for rural cultural regeneration</a:t>
            </a:r>
            <a:r>
              <a:rPr lang="es" sz="1500"/>
              <a:t>, where community, heritage, contemporary arts, and intergenerational knowledge exchange shape a new, vibrant life for the territory.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/>
              <a:t>La Benéfica seeks to become a </a:t>
            </a:r>
            <a:r>
              <a:rPr b="1" lang="es" sz="1500"/>
              <a:t>reference point in Spain</a:t>
            </a:r>
            <a:r>
              <a:rPr lang="es" sz="1500"/>
              <a:t> for how culture can fight depopulation, isolation, and rural decline.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if…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547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What if…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307675"/>
            <a:ext cx="5472900" cy="30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What if as a:</a:t>
            </a:r>
            <a:r>
              <a:rPr lang="es"/>
              <a:t> local resident / artist / visitor / young person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/>
              <a:t>I could: </a:t>
            </a:r>
            <a:r>
              <a:rPr lang="es"/>
              <a:t>access cultural events, workshops, performances, shared creation spaces, and community programming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/>
              <a:t>With:</a:t>
            </a:r>
            <a:r>
              <a:rPr lang="es"/>
              <a:t> a restored, accessible, and community-governed cultural venue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/>
              <a:t>So that:</a:t>
            </a:r>
            <a:r>
              <a:rPr lang="es"/>
              <a:t> I can participate in culture locally, feel part of a community, learn across generations, and contribute to the revitalisation of rural life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0" l="44239" r="0" t="0"/>
          <a:stretch/>
        </p:blipFill>
        <p:spPr>
          <a:xfrm>
            <a:off x="5898825" y="352925"/>
            <a:ext cx="2940374" cy="395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Who will benefit?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939500" y="533875"/>
            <a:ext cx="3837000" cy="41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257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3"/>
              <a:buChar char="●"/>
            </a:pPr>
            <a:r>
              <a:rPr b="1" lang="es" sz="1322">
                <a:solidFill>
                  <a:schemeClr val="dk1"/>
                </a:solidFill>
              </a:rPr>
              <a:t>Local residents of Piloña and surrounding rural areas:</a:t>
            </a:r>
            <a:r>
              <a:rPr lang="es" sz="1322">
                <a:solidFill>
                  <a:schemeClr val="dk1"/>
                </a:solidFill>
              </a:rPr>
              <a:t>As a space to participate in workshops, performances, community events, and intergenerational learning</a:t>
            </a:r>
            <a:endParaRPr sz="1322">
              <a:solidFill>
                <a:schemeClr val="dk1"/>
              </a:solidFill>
            </a:endParaRPr>
          </a:p>
          <a:p>
            <a:pPr indent="-31257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3"/>
              <a:buChar char="●"/>
            </a:pPr>
            <a:r>
              <a:rPr b="1" lang="es" sz="1322">
                <a:solidFill>
                  <a:schemeClr val="dk1"/>
                </a:solidFill>
              </a:rPr>
              <a:t>Artists and cultural creators (local, national, and international): </a:t>
            </a:r>
            <a:r>
              <a:rPr lang="es" sz="1322">
                <a:solidFill>
                  <a:schemeClr val="dk1"/>
                </a:solidFill>
              </a:rPr>
              <a:t>As a platform to exhibit, perform, collaborate, and experiment in a rural environment with strong community roots.</a:t>
            </a:r>
            <a:endParaRPr sz="1322">
              <a:solidFill>
                <a:schemeClr val="dk1"/>
              </a:solidFill>
            </a:endParaRPr>
          </a:p>
          <a:p>
            <a:pPr indent="-31257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3"/>
              <a:buChar char="●"/>
            </a:pPr>
            <a:r>
              <a:rPr b="1" lang="es" sz="1322">
                <a:solidFill>
                  <a:schemeClr val="dk1"/>
                </a:solidFill>
              </a:rPr>
              <a:t>Young people:</a:t>
            </a:r>
            <a:r>
              <a:rPr lang="es" sz="1322">
                <a:solidFill>
                  <a:schemeClr val="dk1"/>
                </a:solidFill>
              </a:rPr>
              <a:t>As a place to gather, create, attend events, and engage in artistic and cultural formation—an alternative to leaving rural areas.</a:t>
            </a:r>
            <a:endParaRPr sz="1322">
              <a:solidFill>
                <a:schemeClr val="dk1"/>
              </a:solidFill>
            </a:endParaRPr>
          </a:p>
          <a:p>
            <a:pPr indent="-31257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3"/>
              <a:buChar char="●"/>
            </a:pPr>
            <a:r>
              <a:rPr b="1" lang="es" sz="1322">
                <a:solidFill>
                  <a:schemeClr val="dk1"/>
                </a:solidFill>
              </a:rPr>
              <a:t>Visitors and cultural tourists: </a:t>
            </a:r>
            <a:r>
              <a:rPr lang="es" sz="1322">
                <a:solidFill>
                  <a:schemeClr val="dk1"/>
                </a:solidFill>
              </a:rPr>
              <a:t>As a unique venue showcasing contemporary creativity and Asturian cultural identity.</a:t>
            </a:r>
            <a:endParaRPr sz="1322">
              <a:solidFill>
                <a:schemeClr val="dk1"/>
              </a:solidFill>
            </a:endParaRPr>
          </a:p>
          <a:p>
            <a:pPr indent="-31257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3"/>
              <a:buChar char="●"/>
            </a:pPr>
            <a:r>
              <a:rPr b="1" lang="es" sz="1322">
                <a:solidFill>
                  <a:schemeClr val="dk1"/>
                </a:solidFill>
              </a:rPr>
              <a:t>Local businesses:</a:t>
            </a:r>
            <a:r>
              <a:rPr lang="es" sz="1322">
                <a:solidFill>
                  <a:schemeClr val="dk1"/>
                </a:solidFill>
              </a:rPr>
              <a:t> Through increased visitation, partnerships, and economic activation linked to cultural programming.</a:t>
            </a:r>
            <a:endParaRPr sz="1654"/>
          </a:p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Creating more participatory processes with stakeholder engagement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Key Learnings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4939500" y="651450"/>
            <a:ext cx="3837000" cy="38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community strongly perceives this project as a </a:t>
            </a:r>
            <a:r>
              <a:rPr b="1"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need</a:t>
            </a:r>
            <a:r>
              <a:rPr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not just an external initiative. Local enthusiasm confirmed that </a:t>
            </a:r>
            <a:r>
              <a:rPr b="1"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spaces can drive rural revitalisation</a:t>
            </a:r>
            <a:r>
              <a:rPr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even in small municipalities. </a:t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process revealed broad willingness from neighbours to local businesses to collaborate, volunteer, and support the recovery of the building. </a:t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Partnerships with public and private entities demonstrated that </a:t>
            </a:r>
            <a:r>
              <a:rPr b="1"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rural projects can attract national attention and alliances</a:t>
            </a:r>
            <a:r>
              <a:rPr lang="e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2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22">
              <a:solidFill>
                <a:schemeClr val="dk1"/>
              </a:solidFill>
            </a:endParaRPr>
          </a:p>
        </p:txBody>
      </p:sp>
      <p:sp>
        <p:nvSpPr>
          <p:cNvPr id="110" name="Google Shape;110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Creating more participatory processes with stakeholder engagement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627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AF84"/>
                </a:solidFill>
              </a:rPr>
              <a:t>NEB Values</a:t>
            </a:r>
            <a:endParaRPr b="1">
              <a:solidFill>
                <a:srgbClr val="00AF84"/>
              </a:solidFill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43100"/>
            <a:ext cx="6081300" cy="10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Beauty – Ambition: to activate</a:t>
            </a:r>
            <a:endParaRPr b="1" sz="1800">
              <a:solidFill>
                <a:schemeClr val="dk1"/>
              </a:solidFill>
            </a:endParaRPr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1200">
                <a:solidFill>
                  <a:schemeClr val="dk1"/>
                </a:solidFill>
              </a:rPr>
              <a:t>Respects the historical architecture while creating an inspiring artistic space.</a:t>
            </a:r>
            <a:endParaRPr sz="1200">
              <a:solidFill>
                <a:schemeClr val="dk1"/>
              </a:solidFill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1200">
                <a:solidFill>
                  <a:schemeClr val="dk1"/>
                </a:solidFill>
              </a:rPr>
              <a:t>Reintroduces aesthetic and sensory experiences through art, performance, and community events.</a:t>
            </a:r>
            <a:endParaRPr sz="120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800" y="319350"/>
            <a:ext cx="2252399" cy="45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2461000"/>
            <a:ext cx="6081300" cy="10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Sustainable – Ambition: to regenerate</a:t>
            </a:r>
            <a:endParaRPr b="1" sz="17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Rehabilitation of an existing building reduces environmental impact.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Supports rural dynamism, reducing the need for cultural displacement to cities.</a:t>
            </a:r>
            <a:endParaRPr sz="1500"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3678900"/>
            <a:ext cx="6081300" cy="10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Together – Ambition: to transform</a:t>
            </a:r>
            <a:endParaRPr b="1" sz="17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Built from the ground up through community support and collective participation.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Strengthens social bonds and intergenerational knowledge exchange.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409350" y="345725"/>
            <a:ext cx="8325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F84"/>
                </a:solidFill>
              </a:rPr>
              <a:t>NEB Working Principles</a:t>
            </a:r>
            <a:endParaRPr>
              <a:solidFill>
                <a:srgbClr val="00AF84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155850" y="1728625"/>
            <a:ext cx="2771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Participatory Process  Ambition: to co-develop</a:t>
            </a:r>
            <a:endParaRPr b="1"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The project was co-designed with strong neighbour involvement.</a:t>
            </a:r>
            <a:endParaRPr sz="14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400">
                <a:solidFill>
                  <a:schemeClr val="dk1"/>
                </a:solidFill>
              </a:rPr>
              <a:t>Ongoing collaboration with local associations, volunteers, and supporters.</a:t>
            </a: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246475" y="1728625"/>
            <a:ext cx="2771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Multi-Level Engagement  Ambition: to work across levels</a:t>
            </a:r>
            <a:endParaRPr b="1"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Local: engagement with neighbours, schools, associations, municipality.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Regional/National: partnerships with Asturias-based companies and Spanish cultural institutions.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6216450" y="1728625"/>
            <a:ext cx="2771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1"/>
                </a:solidFill>
              </a:rPr>
              <a:t>Transdisciplinary Approach Ambition: to be beyond-disciplinary</a:t>
            </a:r>
            <a:endParaRPr b="1" sz="17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Combines architecture, heritage, contemporary arts, folklore, social work, and community organisation.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400">
                <a:solidFill>
                  <a:schemeClr val="dk1"/>
                </a:solidFill>
              </a:rPr>
              <a:t>Involves professionals from cultural management, design, music, theatre, and education.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